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22" r:id="rId4"/>
    <p:sldId id="257" r:id="rId6"/>
    <p:sldId id="258" r:id="rId7"/>
    <p:sldId id="259" r:id="rId8"/>
    <p:sldId id="260" r:id="rId9"/>
    <p:sldId id="261" r:id="rId10"/>
    <p:sldId id="317" r:id="rId11"/>
    <p:sldId id="262" r:id="rId12"/>
    <p:sldId id="263" r:id="rId13"/>
    <p:sldId id="318" r:id="rId14"/>
    <p:sldId id="264" r:id="rId15"/>
    <p:sldId id="265" r:id="rId16"/>
    <p:sldId id="319" r:id="rId17"/>
    <p:sldId id="266" r:id="rId18"/>
    <p:sldId id="267" r:id="rId19"/>
    <p:sldId id="268" r:id="rId20"/>
    <p:sldId id="269" r:id="rId21"/>
    <p:sldId id="270" r:id="rId22"/>
    <p:sldId id="272" r:id="rId23"/>
    <p:sldId id="273" r:id="rId24"/>
    <p:sldId id="274" r:id="rId25"/>
    <p:sldId id="275" r:id="rId26"/>
    <p:sldId id="276" r:id="rId27"/>
    <p:sldId id="277" r:id="rId28"/>
    <p:sldId id="320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21" r:id="rId59"/>
    <p:sldId id="307" r:id="rId60"/>
    <p:sldId id="308" r:id="rId61"/>
    <p:sldId id="309" r:id="rId62"/>
    <p:sldId id="310" r:id="rId63"/>
    <p:sldId id="311" r:id="rId64"/>
    <p:sldId id="312" r:id="rId65"/>
    <p:sldId id="313" r:id="rId66"/>
    <p:sldId id="314" r:id="rId67"/>
    <p:sldId id="315" r:id="rId6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1" Type="http://schemas.openxmlformats.org/officeDocument/2006/relationships/tableStyles" Target="tableStyles.xml"/><Relationship Id="rId70" Type="http://schemas.openxmlformats.org/officeDocument/2006/relationships/viewProps" Target="viewProps.xml"/><Relationship Id="rId7" Type="http://schemas.openxmlformats.org/officeDocument/2006/relationships/slide" Target="slides/slide3.xml"/><Relationship Id="rId69" Type="http://schemas.openxmlformats.org/officeDocument/2006/relationships/presProps" Target="presProps.xml"/><Relationship Id="rId68" Type="http://schemas.openxmlformats.org/officeDocument/2006/relationships/slide" Target="slides/slide64.xml"/><Relationship Id="rId67" Type="http://schemas.openxmlformats.org/officeDocument/2006/relationships/slide" Target="slides/slide63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d5ecdb0009cae6e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6.xml"/><Relationship Id="rId4" Type="http://schemas.openxmlformats.org/officeDocument/2006/relationships/slide" Target="slide48.xml"/><Relationship Id="rId3" Type="http://schemas.openxmlformats.org/officeDocument/2006/relationships/slide" Target="slide23.xml"/><Relationship Id="rId2" Type="http://schemas.openxmlformats.org/officeDocument/2006/relationships/image" Target="../media/image9.jpeg"/><Relationship Id="rId1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c2b41abb?pid=0914ff6a4&amp;color=0,0,0&amp;vtp=1&amp;bbb=1&amp;hb=1"/>
          <p:cNvSpPr/>
          <p:nvPr/>
        </p:nvSpPr>
        <p:spPr>
          <a:xfrm>
            <a:off x="612648" y="468000"/>
            <a:ext cx="10963656" cy="44375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改革开放后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，戏剧创作迎来复苏与探索，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题材和风格更加多元，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更加关注人性和社会问题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。高行健的《绝对信号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》等作品以先锋手法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探索戏剧形式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，过士行的《鸟人》《棋人》聚焦底层人物命运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。近年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，赖声川的《暗恋桃花源》等作品融合传统与现代元素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，展现了戏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剧艺术的创新活力。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中国现当代戏剧始终与社会变革紧密相连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，既反映时代精神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探索艺术形式的突破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，成为中国文化的重要组成部分。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#1.4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c2b41abb?pid=0914ff6a4&amp;color=0,0,0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戏剧冲突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戏剧冲突是戏剧作品的灵魂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，包括人物之间的冲突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、人物与环境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的冲突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、人物内心的冲突等。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戏剧冲突是剧情发展的动力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，能使故事充满张力，避免平淡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；也能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通过人物在冲突中的反应和选择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，展现人物的性格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，塑造鲜明的人物形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；还能深化戏剧主题，让观众更深刻地理解作品想要表达的思想。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359b57b2?pid=cfe98945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000" dirty="0"/>
          </a:p>
        </p:txBody>
      </p:sp>
      <p:sp>
        <p:nvSpPr>
          <p:cNvPr id="3" name="QO_5_BD.1_1#565227daa?pid=d359b57b2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</p:txBody>
      </p:sp>
      <p:sp>
        <p:nvSpPr>
          <p:cNvPr id="4" name="QB_6_BD.2_1#a3058253a?pid=565227daa&amp;color=0,0,0&amp;vtp=1&amp;bbb=1"/>
          <p:cNvSpPr/>
          <p:nvPr/>
        </p:nvSpPr>
        <p:spPr>
          <a:xfrm>
            <a:off x="612648" y="1782318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玉帛(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瓦罐(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贵庚(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文绉绉(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甭说(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玛瑙(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6_AN.3_1#a3058253a.bracket?pid=565227daa&amp;color=0,0,0&amp;vpa=1&amp;vtp=1&amp;bbb=1"/>
          <p:cNvSpPr/>
          <p:nvPr/>
        </p:nvSpPr>
        <p:spPr>
          <a:xfrm>
            <a:off x="1804067" y="1789938"/>
            <a:ext cx="63500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bó</a:t>
            </a:r>
            <a:endParaRPr lang="en-US" altLang="zh-CN" sz="2800" dirty="0"/>
          </a:p>
        </p:txBody>
      </p:sp>
      <p:sp>
        <p:nvSpPr>
          <p:cNvPr id="7" name="QB_6_AN.5_1#a3058253a.bracket?pid=565227daa&amp;color=0,0,0&amp;vpa=2&amp;vtp=1&amp;bbb=1"/>
          <p:cNvSpPr/>
          <p:nvPr/>
        </p:nvSpPr>
        <p:spPr>
          <a:xfrm>
            <a:off x="1791367" y="2437638"/>
            <a:ext cx="10302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ɡu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9" name="QB_6_AN.7_1#a3058253a.bracket?pid=565227daa&amp;color=0,0,0&amp;vpa=3&amp;vtp=1&amp;bbb=1"/>
          <p:cNvSpPr/>
          <p:nvPr/>
        </p:nvSpPr>
        <p:spPr>
          <a:xfrm>
            <a:off x="1804067" y="3085338"/>
            <a:ext cx="1004888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ɡēnɡ</a:t>
            </a:r>
            <a:endParaRPr lang="en-US" altLang="zh-CN" sz="2800" dirty="0"/>
          </a:p>
        </p:txBody>
      </p:sp>
      <p:sp>
        <p:nvSpPr>
          <p:cNvPr id="11" name="QB_6_AN.9_1#a3058253a.bracket?pid=565227daa&amp;color=0,0,0&amp;vpa=4&amp;vtp=1&amp;bbb=1"/>
          <p:cNvSpPr/>
          <p:nvPr/>
        </p:nvSpPr>
        <p:spPr>
          <a:xfrm>
            <a:off x="2159667" y="3733038"/>
            <a:ext cx="99060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zhōu</a:t>
            </a:r>
            <a:endParaRPr lang="en-US" altLang="zh-CN" sz="2800" dirty="0"/>
          </a:p>
        </p:txBody>
      </p:sp>
      <p:sp>
        <p:nvSpPr>
          <p:cNvPr id="13" name="QB_6_AN.11_1#a3058253a.bracket?pid=565227daa&amp;color=0,0,0&amp;vpa=5&amp;vtp=1&amp;bbb=1"/>
          <p:cNvSpPr/>
          <p:nvPr/>
        </p:nvSpPr>
        <p:spPr>
          <a:xfrm>
            <a:off x="1804067" y="4380738"/>
            <a:ext cx="1008063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bénɡ</a:t>
            </a:r>
            <a:endParaRPr lang="en-US" altLang="zh-CN" sz="2800" dirty="0"/>
          </a:p>
        </p:txBody>
      </p:sp>
      <p:sp>
        <p:nvSpPr>
          <p:cNvPr id="15" name="QB_6_AN.13_1#a3058253a.bracket?pid=565227daa&amp;color=0,0,0&amp;vpa=6&amp;vtp=1&amp;bbb=1"/>
          <p:cNvSpPr/>
          <p:nvPr/>
        </p:nvSpPr>
        <p:spPr>
          <a:xfrm>
            <a:off x="1804067" y="5007483"/>
            <a:ext cx="8143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22" name="QB_6_BD.2_1#a3058253a?pid=565227daa&amp;color=0,0,0&amp;vtp=1&amp;bbb=1&amp;zzd= 1"/>
          <p:cNvSpPr/>
          <p:nvPr/>
        </p:nvSpPr>
        <p:spPr>
          <a:xfrm>
            <a:off x="1482630" y="2442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6_BD.2_1#a3058253a?pid=565227daa&amp;color=0,0,0&amp;vtp=1&amp;bbb=1&amp;zzd= 2"/>
          <p:cNvSpPr/>
          <p:nvPr/>
        </p:nvSpPr>
        <p:spPr>
          <a:xfrm>
            <a:off x="1482630" y="30904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6_BD.2_1#a3058253a?pid=565227daa&amp;color=0,0,0&amp;vtp=1&amp;bbb=1&amp;zzd= 3"/>
          <p:cNvSpPr/>
          <p:nvPr/>
        </p:nvSpPr>
        <p:spPr>
          <a:xfrm>
            <a:off x="1482630" y="37381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QB_6_BD.2_1#a3058253a?pid=565227daa&amp;color=0,0,0&amp;vtp=1&amp;bbb=1&amp;zzd= 4"/>
          <p:cNvSpPr/>
          <p:nvPr/>
        </p:nvSpPr>
        <p:spPr>
          <a:xfrm>
            <a:off x="1482630" y="43858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QB_6_BD.2_1#a3058253a?pid=565227daa&amp;color=0,0,0&amp;vtp=1&amp;bbb=1&amp;zzd= 5"/>
          <p:cNvSpPr/>
          <p:nvPr/>
        </p:nvSpPr>
        <p:spPr>
          <a:xfrm>
            <a:off x="1127030" y="50335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QB_6_BD.2_1#a3058253a?pid=565227daa&amp;color=0,0,0&amp;vtp=1&amp;bbb=1&amp;zzd= 6"/>
          <p:cNvSpPr/>
          <p:nvPr/>
        </p:nvSpPr>
        <p:spPr>
          <a:xfrm>
            <a:off x="1482630" y="55998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_1#a7d3ee149?bid=1&amp;pid=565227daa&amp;color=0,0,0&amp;vtp=1"/>
          <p:cNvSpPr/>
          <p:nvPr/>
        </p:nvSpPr>
        <p:spPr>
          <a:xfrm>
            <a:off x="1722312" y="468000"/>
            <a:ext cx="2193925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拉纤(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纤维(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B_6_BD.17_1#f75aeeb3e?bid=2&amp;pid=565227daa&amp;color=0,0,0&amp;vtp=1"/>
          <p:cNvSpPr/>
          <p:nvPr/>
        </p:nvSpPr>
        <p:spPr>
          <a:xfrm>
            <a:off x="1722312" y="1751393"/>
            <a:ext cx="1655763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伺候(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窥伺(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AN.15_1#a7d3ee149.bracket?pid=565227daa&amp;color=0,0,0&amp;vpa=7&amp;vtp=1"/>
          <p:cNvSpPr/>
          <p:nvPr/>
        </p:nvSpPr>
        <p:spPr>
          <a:xfrm>
            <a:off x="2583530" y="475620"/>
            <a:ext cx="9334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5" name="QB_6_AN.16_1#a7d3ee149.bracket?pid=565227daa&amp;color=0,0,0&amp;vpa=8&amp;vtp=1"/>
          <p:cNvSpPr/>
          <p:nvPr/>
        </p:nvSpPr>
        <p:spPr>
          <a:xfrm>
            <a:off x="2507330" y="1102365"/>
            <a:ext cx="9128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6" name="QB_6_AN.18_1#f75aeeb3e.bracket?pid=565227daa&amp;color=0,0,0&amp;vpa=9&amp;vtp=1"/>
          <p:cNvSpPr/>
          <p:nvPr/>
        </p:nvSpPr>
        <p:spPr>
          <a:xfrm>
            <a:off x="2532730" y="1759013"/>
            <a:ext cx="51435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cì</a:t>
            </a:r>
            <a:endParaRPr lang="en-US" altLang="zh-CN" sz="2800" dirty="0"/>
          </a:p>
        </p:txBody>
      </p:sp>
      <p:sp>
        <p:nvSpPr>
          <p:cNvPr id="7" name="QB_6_AN.19_1#f75aeeb3e.bracket?pid=565227daa&amp;color=0,0,0&amp;vpa=10&amp;vtp=1"/>
          <p:cNvSpPr/>
          <p:nvPr/>
        </p:nvSpPr>
        <p:spPr>
          <a:xfrm>
            <a:off x="2545430" y="2385758"/>
            <a:ext cx="495300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sì</a:t>
            </a:r>
            <a:endParaRPr lang="en-US" altLang="zh-CN" sz="2800" dirty="0"/>
          </a:p>
        </p:txBody>
      </p:sp>
      <p:sp>
        <p:nvSpPr>
          <p:cNvPr id="8" name="QB_6_BD.14_1#a7d3ee149?bid=1&amp;pid=565227daa&amp;color=0,0,0&amp;vtp=1"/>
          <p:cNvSpPr/>
          <p:nvPr/>
        </p:nvSpPr>
        <p:spPr>
          <a:xfrm>
            <a:off x="612649" y="814996"/>
            <a:ext cx="8810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⑦纤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9" name="SystemAddBraceShape"/>
          <p:cNvSpPr/>
          <p:nvPr/>
        </p:nvSpPr>
        <p:spPr>
          <a:xfrm>
            <a:off x="1468312" y="722000"/>
            <a:ext cx="76200" cy="826072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17_1#f75aeeb3e?bid=2&amp;pid=565227daa&amp;color=0,0,0&amp;vtp=1"/>
          <p:cNvSpPr/>
          <p:nvPr/>
        </p:nvSpPr>
        <p:spPr>
          <a:xfrm>
            <a:off x="612649" y="2098389"/>
            <a:ext cx="8810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⑧伺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1" name="SystemAddBraceShape"/>
          <p:cNvSpPr/>
          <p:nvPr/>
        </p:nvSpPr>
        <p:spPr>
          <a:xfrm>
            <a:off x="1468312" y="2005393"/>
            <a:ext cx="76200" cy="826072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14_1#a7d3ee149?bid=1&amp;pid=565227daa&amp;color=0,0,0&amp;vtp=1&amp;zzd= 1"/>
          <p:cNvSpPr/>
          <p:nvPr/>
        </p:nvSpPr>
        <p:spPr>
          <a:xfrm>
            <a:off x="2236694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14_1#a7d3ee149?bid=1&amp;pid=565227daa&amp;color=0,0,0&amp;vtp=1&amp;zzd= 2"/>
          <p:cNvSpPr/>
          <p:nvPr/>
        </p:nvSpPr>
        <p:spPr>
          <a:xfrm>
            <a:off x="1881094" y="169475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6_BD.17_1#f75aeeb3e?bid=2&amp;pid=565227daa&amp;color=0,0,0&amp;vtp=1&amp;zzd= 1"/>
          <p:cNvSpPr/>
          <p:nvPr/>
        </p:nvSpPr>
        <p:spPr>
          <a:xfrm>
            <a:off x="1881094" y="241179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6_BD.17_1#f75aeeb3e?bid=2&amp;pid=565227daa&amp;color=0,0,0&amp;vtp=1&amp;zzd= 2"/>
          <p:cNvSpPr/>
          <p:nvPr/>
        </p:nvSpPr>
        <p:spPr>
          <a:xfrm>
            <a:off x="2236694" y="29781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0_1#5415c3a0a?pid=d359b57b2&amp;color=0,0,0&amp;vtp=1&amp;bt=1&amp;bbb=1"/>
          <p:cNvSpPr/>
          <p:nvPr/>
        </p:nvSpPr>
        <p:spPr>
          <a:xfrm>
            <a:off x="612648" y="468000"/>
            <a:ext cx="10963656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6_BD.21_1#3000014e9?bid=3&amp;pid=5415c3a0a&amp;color=0,0,0&amp;vtp=1"/>
          <p:cNvSpPr/>
          <p:nvPr/>
        </p:nvSpPr>
        <p:spPr>
          <a:xfrm>
            <a:off x="1430212" y="1103507"/>
            <a:ext cx="1676400" cy="181413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侦jī(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编jí(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舟jí(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AN.22_1#3000014e9.bracket?pid=5415c3a0a&amp;color=0,0,0&amp;vpa=11&amp;vtp=1"/>
          <p:cNvSpPr/>
          <p:nvPr/>
        </p:nvSpPr>
        <p:spPr>
          <a:xfrm>
            <a:off x="2119980" y="1111254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缉</a:t>
            </a:r>
            <a:endParaRPr lang="en-US" altLang="zh-CN" sz="2800" dirty="0"/>
          </a:p>
        </p:txBody>
      </p:sp>
      <p:sp>
        <p:nvSpPr>
          <p:cNvPr id="5" name="QB_6_AN.23_1#3000014e9.bracket?pid=5415c3a0a&amp;color=0,0,0&amp;vpa=12&amp;vtp=1"/>
          <p:cNvSpPr/>
          <p:nvPr/>
        </p:nvSpPr>
        <p:spPr>
          <a:xfrm>
            <a:off x="2119980" y="1746254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辑</a:t>
            </a:r>
            <a:endParaRPr lang="en-US" altLang="zh-CN" sz="2800" dirty="0"/>
          </a:p>
        </p:txBody>
      </p:sp>
      <p:sp>
        <p:nvSpPr>
          <p:cNvPr id="6" name="QB_6_AN.24_1#3000014e9.bracket?pid=5415c3a0a&amp;color=0,0,0&amp;vpa=13&amp;vtp=1"/>
          <p:cNvSpPr/>
          <p:nvPr/>
        </p:nvSpPr>
        <p:spPr>
          <a:xfrm>
            <a:off x="2119980" y="2360236"/>
            <a:ext cx="615950" cy="54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楫</a:t>
            </a:r>
            <a:endParaRPr lang="en-US" altLang="zh-CN" sz="2800" dirty="0"/>
          </a:p>
        </p:txBody>
      </p:sp>
      <p:sp>
        <p:nvSpPr>
          <p:cNvPr id="7" name="QB_6_BD.25_1#2b303c74d?bid=4&amp;pid=5415c3a0a&amp;color=0,0,0&amp;vtp=1"/>
          <p:cNvSpPr/>
          <p:nvPr/>
        </p:nvSpPr>
        <p:spPr>
          <a:xfrm>
            <a:off x="1430212" y="2995490"/>
            <a:ext cx="2328863" cy="181413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官xi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)午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)亮</a:t>
            </a:r>
            <a:endParaRPr lang="en-US" altLang="zh-CN" sz="2800" dirty="0"/>
          </a:p>
        </p:txBody>
      </p:sp>
      <p:sp>
        <p:nvSpPr>
          <p:cNvPr id="8" name="QB_6_AN.26_1#2b303c74d.bracket?pid=5415c3a0a&amp;color=0,0,0&amp;vpa=14&amp;vtp=1"/>
          <p:cNvSpPr/>
          <p:nvPr/>
        </p:nvSpPr>
        <p:spPr>
          <a:xfrm>
            <a:off x="2732755" y="3003237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饷</a:t>
            </a:r>
            <a:endParaRPr lang="en-US" altLang="zh-CN" sz="2800" dirty="0"/>
          </a:p>
        </p:txBody>
      </p:sp>
      <p:sp>
        <p:nvSpPr>
          <p:cNvPr id="9" name="QB_6_AN.27_1#2b303c74d.bracket?pid=5415c3a0a&amp;color=0,0,0&amp;vpa=15&amp;vtp=1"/>
          <p:cNvSpPr/>
          <p:nvPr/>
        </p:nvSpPr>
        <p:spPr>
          <a:xfrm>
            <a:off x="2416844" y="3638237"/>
            <a:ext cx="615950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晌</a:t>
            </a:r>
            <a:endParaRPr lang="en-US" altLang="zh-CN" sz="2800" dirty="0"/>
          </a:p>
        </p:txBody>
      </p:sp>
      <p:sp>
        <p:nvSpPr>
          <p:cNvPr id="10" name="QB_6_AN.28_1#2b303c74d.bracket?pid=5415c3a0a&amp;color=0,0,0&amp;vpa=16&amp;vtp=1"/>
          <p:cNvSpPr/>
          <p:nvPr/>
        </p:nvSpPr>
        <p:spPr>
          <a:xfrm>
            <a:off x="2377155" y="4252219"/>
            <a:ext cx="615950" cy="54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响</a:t>
            </a:r>
            <a:endParaRPr lang="en-US" altLang="zh-CN" sz="2800" dirty="0"/>
          </a:p>
        </p:txBody>
      </p:sp>
      <p:sp>
        <p:nvSpPr>
          <p:cNvPr id="11" name="QB_6_BD.21_1#3000014e9?bid=3&amp;pid=5415c3a0a&amp;color=0,0,0&amp;vtp=1"/>
          <p:cNvSpPr/>
          <p:nvPr/>
        </p:nvSpPr>
        <p:spPr>
          <a:xfrm>
            <a:off x="612649" y="1759335"/>
            <a:ext cx="525463" cy="6350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47000"/>
              </a:lnSpc>
            </a:pPr>
            <a:endParaRPr lang="en-US" altLang="zh-CN" sz="2800" dirty="0"/>
          </a:p>
        </p:txBody>
      </p:sp>
      <p:sp>
        <p:nvSpPr>
          <p:cNvPr id="12" name="SystemAddBraceShape"/>
          <p:cNvSpPr/>
          <p:nvPr/>
        </p:nvSpPr>
        <p:spPr>
          <a:xfrm>
            <a:off x="1112712" y="1357507"/>
            <a:ext cx="165100" cy="143090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25_1#2b303c74d?bid=4&amp;pid=5415c3a0a&amp;color=0,0,0&amp;vtp=1"/>
          <p:cNvSpPr/>
          <p:nvPr/>
        </p:nvSpPr>
        <p:spPr>
          <a:xfrm>
            <a:off x="612649" y="3651318"/>
            <a:ext cx="525463" cy="6350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47000"/>
              </a:lnSpc>
            </a:pPr>
            <a:endParaRPr lang="en-US" altLang="zh-CN" sz="2800" dirty="0"/>
          </a:p>
        </p:txBody>
      </p:sp>
      <p:sp>
        <p:nvSpPr>
          <p:cNvPr id="14" name="SystemAddBraceShape"/>
          <p:cNvSpPr/>
          <p:nvPr/>
        </p:nvSpPr>
        <p:spPr>
          <a:xfrm>
            <a:off x="1112712" y="3249490"/>
            <a:ext cx="165100" cy="143090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  <p:bldP spid="10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9_1#ef3e9332a?pid=d359b57b2&amp;color=0,0,0&amp;vtp=1&amp;bt=1&amp;bbb=1"/>
          <p:cNvSpPr/>
          <p:nvPr/>
        </p:nvSpPr>
        <p:spPr>
          <a:xfrm>
            <a:off x="612648" y="468000"/>
            <a:ext cx="10963656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</p:txBody>
      </p:sp>
      <p:sp>
        <p:nvSpPr>
          <p:cNvPr id="3" name="QB_6_BD.30_1#6cffd24a7?pid=ef3e9332a&amp;color=0,0,0&amp;vtp=1&amp;bbb=1"/>
          <p:cNvSpPr/>
          <p:nvPr/>
        </p:nvSpPr>
        <p:spPr>
          <a:xfrm>
            <a:off x="612648" y="1103571"/>
            <a:ext cx="10963656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国事·国是</a:t>
            </a:r>
            <a:endParaRPr lang="en-US" altLang="zh-CN" sz="2800" dirty="0"/>
          </a:p>
        </p:txBody>
      </p:sp>
      <p:pic>
        <p:nvPicPr>
          <p:cNvPr id="4" name="QB_6_BD.30_1#6cffd24a7?pid=ef3e9332a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952374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BD.30_2#6cffd24a7?pid=ef3e9332a&amp;color=0,0,0&amp;vtp=1&amp;bbb=1&amp;hb=1"/>
          <p:cNvSpPr/>
          <p:nvPr/>
        </p:nvSpPr>
        <p:spPr>
          <a:xfrm>
            <a:off x="612648" y="1734760"/>
            <a:ext cx="10963656" cy="308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二者都可指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国家的政务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国家大事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国家之间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的事务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既可以指对国家有重大影响的事情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也可以指一般的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国家事务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可以用于国内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也可以用于国际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具有口语色彩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国家大计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专指国家决策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规划等重大的事务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只用于国内大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为书面语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6" name="QB_6_BD.30_2#6cffd24a7?pid=ef3e9332a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5093910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6_BD.30_3#6cffd24a7?pid=ef3e9332a&amp;color=0,0,0&amp;vtp=1&amp;bbb=1&amp;hb=1"/>
          <p:cNvSpPr/>
          <p:nvPr/>
        </p:nvSpPr>
        <p:spPr>
          <a:xfrm>
            <a:off x="612648" y="4876296"/>
            <a:ext cx="10963656" cy="1179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在今年的全国人民代表大会上，代表们齐聚一堂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，共商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并就教育、医疗等民生相关的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展开了热烈讨论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sp>
        <p:nvSpPr>
          <p:cNvPr id="8" name="QB_6_AN.31_1#6cffd24a7.blank?pid=ef3e9332a&amp;color=0,0,0&amp;vpa=17&amp;vtp=1&amp;bbb=1"/>
          <p:cNvSpPr/>
          <p:nvPr/>
        </p:nvSpPr>
        <p:spPr>
          <a:xfrm>
            <a:off x="10276555" y="4845943"/>
            <a:ext cx="973138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国是</a:t>
            </a:r>
            <a:endParaRPr lang="en-US" altLang="zh-CN" sz="2800" dirty="0"/>
          </a:p>
        </p:txBody>
      </p:sp>
      <p:sp>
        <p:nvSpPr>
          <p:cNvPr id="9" name="QB_6_AN.32_1#6cffd24a7.blank?pid=ef3e9332a&amp;color=0,0,0&amp;vpa=18&amp;vtp=1&amp;bbb=1"/>
          <p:cNvSpPr/>
          <p:nvPr/>
        </p:nvSpPr>
        <p:spPr>
          <a:xfrm>
            <a:off x="5245766" y="5459925"/>
            <a:ext cx="973138" cy="54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国事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9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3_1#b21cb942b?pid=ef3e9332a&amp;color=0,0,0&amp;vtp=1&amp;bt=1&amp;bb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横眉立目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·横眉冷目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两个成语都形容愤怒的样子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横眉立目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强调强横或强硬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凶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狠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横眉冷目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强调轻蔑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面对大胡子连长的诱惑和恫吓，刘胡兰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，大义凛然。</a:t>
            </a:r>
            <a:endParaRPr lang="en-US" altLang="zh-CN" sz="2800" dirty="0"/>
          </a:p>
        </p:txBody>
      </p:sp>
      <p:pic>
        <p:nvPicPr>
          <p:cNvPr id="3" name="QB_6_BD.33_1#b21cb942b?pid=ef3e9332a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332108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6_BD.33_2#b21cb942b?pid=ef3e9332a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2575724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6_AN.34_1#b21cb942b.blank?pid=ef3e9332a&amp;color=0,0,0&amp;vpa=19&amp;vtp=1&amp;bbb=1"/>
          <p:cNvSpPr/>
          <p:nvPr/>
        </p:nvSpPr>
        <p:spPr>
          <a:xfrm>
            <a:off x="7787355" y="2359665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横眉冷目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5_1#633f5d794?pid=d359b57b2&amp;color=0,0,0&amp;vtp=1&amp;bt=1&amp;bb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</p:txBody>
      </p:sp>
      <p:sp>
        <p:nvSpPr>
          <p:cNvPr id="3" name="QB_6_BD.36_1#9d679f160?pid=633f5d794&amp;color=0,0,0&amp;vtp=1&amp;bbb=1&amp;hb=1"/>
          <p:cNvSpPr/>
          <p:nvPr/>
        </p:nvSpPr>
        <p:spPr>
          <a:xfrm>
            <a:off x="612648" y="1757875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比喻各自有一套办法，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或各自施展本领，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互相竞赛。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：形容人摆老资格，自以为了不起的样子；形容人没有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朝气，暮气沉沉的样子。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：形容战时社会动荡不安的景象。</a:t>
            </a:r>
            <a:endParaRPr lang="en-US" altLang="zh-CN" sz="2800" dirty="0"/>
          </a:p>
        </p:txBody>
      </p:sp>
      <p:sp>
        <p:nvSpPr>
          <p:cNvPr id="4" name="QB_6_AN.37_1#9d679f160.blank?pid=633f5d794&amp;color=0,0,0&amp;vpa=20&amp;vtp=1&amp;bbb=1"/>
          <p:cNvSpPr/>
          <p:nvPr/>
        </p:nvSpPr>
        <p:spPr>
          <a:xfrm>
            <a:off x="978566" y="1727395"/>
            <a:ext cx="34734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八仙过海，各显其能</a:t>
            </a:r>
            <a:endParaRPr lang="en-US" altLang="zh-CN" sz="2800" dirty="0"/>
          </a:p>
        </p:txBody>
      </p:sp>
      <p:sp>
        <p:nvSpPr>
          <p:cNvPr id="6" name="QB_6_AN.39_1#9d679f160.blank?pid=633f5d794&amp;color=0,0,0&amp;vpa=21&amp;vtp=1&amp;bbb=1"/>
          <p:cNvSpPr/>
          <p:nvPr/>
        </p:nvSpPr>
        <p:spPr>
          <a:xfrm>
            <a:off x="978566" y="3022795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老气横秋</a:t>
            </a:r>
            <a:endParaRPr lang="en-US" altLang="zh-CN" sz="2800" dirty="0"/>
          </a:p>
        </p:txBody>
      </p:sp>
      <p:sp>
        <p:nvSpPr>
          <p:cNvPr id="8" name="QB_6_AN.41_1#9d679f160.blank?pid=633f5d794&amp;color=0,0,0&amp;vpa=22&amp;vtp=1&amp;bbb=1"/>
          <p:cNvSpPr/>
          <p:nvPr/>
        </p:nvSpPr>
        <p:spPr>
          <a:xfrm>
            <a:off x="978566" y="4297240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兵荒马乱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8_1#a9323ef6b?pid=d359b57b2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推敲词语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《茶馆》第一幕中，“甭”字频繁出现，如“甭卖”“甭说”“甭吓唬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再耍无赖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”“甭锁”，极具老北京独特的市井文化特点，请赏析“甭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”字的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09_1#a9323ef6b?pid=d359b57b2&amp;color=0,0,0&amp;vtp=1&amp;bt=1&amp;bbb=1&amp;hb=1&amp;hla=1"/>
          <p:cNvSpPr/>
          <p:nvPr/>
        </p:nvSpPr>
        <p:spPr>
          <a:xfrm>
            <a:off x="612648" y="302832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强化地域特点。“甭”是北京方言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，它频繁出现在剧中人物的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对话中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，强化了地域特色。②增强语言的简洁性、生动性。“甭”是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”的合音，用“甭”代替“不用”，表达更加干脆、利落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，符合市井人物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的说话习惯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使人物更鲜活。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29c4387b0?pid=d359b57b2&amp;color=0,0,0&amp;vtp=1&amp;bt=1&amp;bbb=1&amp;hb=1"/>
          <p:cNvSpPr/>
          <p:nvPr/>
        </p:nvSpPr>
        <p:spPr>
          <a:xfrm>
            <a:off x="612648" y="468000"/>
            <a:ext cx="10963656" cy="21564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语言表达生动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五要求”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语言表达生动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就是表达能充分调动人们的形象思维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使表达具体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#3.1.1</a:t>
            </a:r>
            <a:endParaRPr lang="en-US" altLang="zh-CN" sz="2800" dirty="0"/>
          </a:p>
        </p:txBody>
      </p:sp>
      <p:graphicFrame>
        <p:nvGraphicFramePr>
          <p:cNvPr id="18" name="P_5_BD#29c4387b0?colgroup=6,23&amp;pid=d359b57b2&amp;color=0,0,0&amp;vtp=1&amp;bbb=1&amp;hb=1"/>
          <p:cNvGraphicFramePr>
            <a:graphicFrameLocks noGrp="1"/>
          </p:cNvGraphicFramePr>
          <p:nvPr/>
        </p:nvGraphicFramePr>
        <p:xfrm>
          <a:off x="612648" y="2731141"/>
          <a:ext cx="10954512" cy="3326703"/>
        </p:xfrm>
        <a:graphic>
          <a:graphicData uri="http://schemas.openxmlformats.org/drawingml/2006/table">
            <a:tbl>
              <a:tblPr/>
              <a:tblGrid>
                <a:gridCol w="2359152"/>
                <a:gridCol w="8595360"/>
              </a:tblGrid>
              <a:tr h="55784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要求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31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锤炼字词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如“绿杨烟外晓寒轻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红杏枝头春意闹”中的“闹”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字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运用了拟人手法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生动地写出了春意盎然的景象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54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选用句式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在句式的选择上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应注意特殊句式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常用句式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长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短句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陈述句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疑问句的穿插使用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注意句式的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错综变化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4ce2d9504.fixed?pid=07852f371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中国现当代作家作品研习——时代镜像</a:t>
            </a:r>
            <a:endParaRPr lang="en-US" altLang="zh-CN" sz="4000" dirty="0"/>
          </a:p>
        </p:txBody>
      </p:sp>
      <p:sp>
        <p:nvSpPr>
          <p:cNvPr id="3" name="C_2#4ce2d9504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4ce2d9504.fixed?pid=07852f371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第8课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茶馆（节选）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P_5_BD#29c4387b0?colgroup=6,23&amp;pid=d359b57b2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54512" cy="3942717"/>
        </p:xfrm>
        <a:graphic>
          <a:graphicData uri="http://schemas.openxmlformats.org/drawingml/2006/table">
            <a:tbl>
              <a:tblPr/>
              <a:tblGrid>
                <a:gridCol w="2359152"/>
                <a:gridCol w="8595360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要求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选用修辞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恰当使用不同的修辞手法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可使语言更加生动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090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运用人称视角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人称视角的变化往往会带来语意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感情的变化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,不同的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人称视角有不同的表达效果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恰当运用不同的人称视角,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能够使语言表达更加生动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17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适当运用口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俗语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巧妙运用口语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俗语等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可以达到一种雅俗共赏的效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果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81ab569f?pid=cfe98945c&amp;color=0,0,0&amp;vtp=1&amp;bt=1&amp;bbb=1"/>
          <p:cNvSpPr/>
          <p:nvPr/>
        </p:nvSpPr>
        <p:spPr>
          <a:xfrm>
            <a:off x="612648" y="466344"/>
            <a:ext cx="10963656" cy="6127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000" dirty="0"/>
          </a:p>
        </p:txBody>
      </p:sp>
      <p:sp>
        <p:nvSpPr>
          <p:cNvPr id="3" name="QB_5_BD.43_1#7e78d5cce?pid=381ab569f&amp;color=0,0,0&amp;vtp=1&amp;bbb=1"/>
          <p:cNvSpPr/>
          <p:nvPr/>
        </p:nvSpPr>
        <p:spPr>
          <a:xfrm>
            <a:off x="612648" y="1149477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5_BD.43_2#7e78d5cce?pid=381ab569f&amp;color=0,0,0&amp;tib=255,255,255&amp;vip=23#2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649" y="1850390"/>
            <a:ext cx="6779591" cy="42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AN.44_1#7e78d5cce.blank?pid=381ab569f&amp;color=0,0,0&amp;vpa=23&amp;vtp=1"/>
          <p:cNvSpPr/>
          <p:nvPr/>
        </p:nvSpPr>
        <p:spPr>
          <a:xfrm>
            <a:off x="4209295" y="2247203"/>
            <a:ext cx="1393067" cy="363042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31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康六卖女</a:t>
            </a:r>
            <a:endParaRPr lang="en-US" altLang="zh-CN" sz="2100" dirty="0"/>
          </a:p>
        </p:txBody>
      </p:sp>
      <p:sp>
        <p:nvSpPr>
          <p:cNvPr id="6" name="QB_5_AN.45_1#7e78d5cce.blank?pid=381ab569f&amp;color=0,0,0&amp;vpa=24&amp;vtp=1"/>
          <p:cNvSpPr/>
          <p:nvPr/>
        </p:nvSpPr>
        <p:spPr>
          <a:xfrm>
            <a:off x="4217738" y="3758470"/>
            <a:ext cx="1393067" cy="320827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秦仲义梦想实业救国</a:t>
            </a:r>
            <a:endParaRPr lang="en-US" altLang="zh-CN" sz="2100" dirty="0"/>
          </a:p>
        </p:txBody>
      </p:sp>
      <p:sp>
        <p:nvSpPr>
          <p:cNvPr id="7" name="QB_5_AN.46_1#7e78d5cce.blank?pid=381ab569f&amp;color=0,0,0&amp;vpa=25&amp;vtp=1"/>
          <p:cNvSpPr/>
          <p:nvPr/>
        </p:nvSpPr>
        <p:spPr>
          <a:xfrm>
            <a:off x="4141752" y="5624335"/>
            <a:ext cx="1393067" cy="379927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33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庞太监买妻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7_1#01de27bed?pid=381ab569f&amp;color=0,0,0&amp;vtp=1&amp;bt=1&amp;bbb=1&amp;hb=1"/>
          <p:cNvSpPr/>
          <p:nvPr/>
        </p:nvSpPr>
        <p:spPr>
          <a:xfrm>
            <a:off x="612648" y="468000"/>
            <a:ext cx="10963656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本文以戊戌变法失败后的清朝末年的①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为舞台，借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揭露了封建统治的腐朽专制；其中对各阶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层人物的刻画及对底层民众苦难的展现是当时整个社会的③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表现了社会的动荡与衰败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，突显了时代的沉重与沧桑。</a:t>
            </a:r>
            <a:endParaRPr lang="en-US" altLang="zh-CN" sz="2800" dirty="0"/>
          </a:p>
        </p:txBody>
      </p:sp>
      <p:sp>
        <p:nvSpPr>
          <p:cNvPr id="3" name="QB_5_AN.48_1#01de27bed.blank?pid=381ab569f&amp;color=0,0,0&amp;vpa=26&amp;vtp=1&amp;bbb=1"/>
          <p:cNvSpPr/>
          <p:nvPr/>
        </p:nvSpPr>
        <p:spPr>
          <a:xfrm>
            <a:off x="7379367" y="1085220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裕泰茶馆</a:t>
            </a:r>
            <a:endParaRPr lang="en-US" altLang="zh-CN" sz="2800" dirty="0"/>
          </a:p>
        </p:txBody>
      </p:sp>
      <p:sp>
        <p:nvSpPr>
          <p:cNvPr id="4" name="QB_5_AN.49_1#01de27bed.blank?pid=381ab569f&amp;color=0,0,0&amp;vpa=27&amp;vtp=1&amp;bbb=1"/>
          <p:cNvSpPr/>
          <p:nvPr/>
        </p:nvSpPr>
        <p:spPr>
          <a:xfrm>
            <a:off x="978566" y="1732920"/>
            <a:ext cx="38306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茶馆中各类人物的冲突</a:t>
            </a:r>
            <a:endParaRPr lang="en-US" altLang="zh-CN" sz="2800" dirty="0"/>
          </a:p>
        </p:txBody>
      </p:sp>
      <p:sp>
        <p:nvSpPr>
          <p:cNvPr id="5" name="QB_5_AN.50_1#01de27bed.blank?pid=381ab569f&amp;color=0,0,0&amp;vpa=28&amp;vtp=1&amp;bbb=1"/>
          <p:cNvSpPr/>
          <p:nvPr/>
        </p:nvSpPr>
        <p:spPr>
          <a:xfrm>
            <a:off x="9868567" y="2380620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缩影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0547c96f.fixed?pid=4ce2d9504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3#70547c96f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e8d7fb275?pid=70547c96f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同学们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，假如你们穿越到清朝末年，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来到了京城的一家老茶馆，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刚踏入茶馆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，嘈杂声便扑面而来。茶馆里人来人往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，三教九流齐聚一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。在这里，你能看到掌柜王利发精明圆滑地应对着每一位顾客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旋于各方势力之间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，只为保住茶馆的生意；常四爷一身正气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，却因一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句对时局的感慨被抓走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秦仲义这位怀揣实业救国梦想的年轻实业家，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正与顽固守旧的庞太监激烈交锋，两种截然不同的思想在这里碰撞出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火花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。他们的每一句话、每一个动作，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都暗藏深意。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e8d7fb275?pid=70547c96f&amp;color=0,0,0&amp;vtp=1&amp;bt=1&amp;bbb=1&amp;hb=1"/>
          <p:cNvSpPr/>
          <p:nvPr/>
        </p:nvSpPr>
        <p:spPr>
          <a:xfrm>
            <a:off x="612648" y="468000"/>
            <a:ext cx="10963656" cy="24944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你们在茶馆里观察着这一切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，不禁思考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：这些人物之间究竟有着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怎样错综复杂的关系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？他们的对话背后又隐藏着怎样的社会危机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老舍先生又是如何通过这样一个小小的茶馆，将整个时代的风云变幻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展现出来的呢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b06b2312?pid=70547c96f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感知剧本内容</a:t>
            </a:r>
            <a:endParaRPr lang="en-US" altLang="zh-CN" sz="3000" dirty="0"/>
          </a:p>
        </p:txBody>
      </p:sp>
      <p:sp>
        <p:nvSpPr>
          <p:cNvPr id="3" name="QB_5_BD.51_1#733a1ba84?pid=eb06b2312&amp;color=0,0,0&amp;vtp=1&amp;bbb=1&amp;hb=1"/>
          <p:cNvSpPr/>
          <p:nvPr/>
        </p:nvSpPr>
        <p:spPr>
          <a:xfrm>
            <a:off x="612648" y="112572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《茶馆》第一幕中人物众多，各阶层人物纷纷登场。阅读课文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，了解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里面出现的人物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,完成表格。（6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QB_5_BD.51_2#733a1ba84?colgroup=15,14&amp;pid=eb06b2312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54512" cy="5646804"/>
        </p:xfrm>
        <a:graphic>
          <a:graphicData uri="http://schemas.openxmlformats.org/drawingml/2006/table">
            <a:tbl>
              <a:tblPr/>
              <a:tblGrid>
                <a:gridCol w="5715000"/>
                <a:gridCol w="5239512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阶层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下层劳动人民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没落旗人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11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小业主/小商户（城市小资产阶级）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秦仲义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17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帝国主义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封建主义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官僚资本主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义势力及其奴才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社会渣滓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52_1#733a1ba84.blank?pid=eb06b2312&amp;color=0,0,0&amp;vpa=29&amp;vtp=1&amp;bbb=1&amp;hb=1"/>
          <p:cNvSpPr/>
          <p:nvPr/>
        </p:nvSpPr>
        <p:spPr>
          <a:xfrm>
            <a:off x="6399648" y="1034225"/>
            <a:ext cx="5112512" cy="10457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、老人、康六、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康顺子、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乡妇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、小妞</a:t>
            </a:r>
            <a:endParaRPr lang="en-US" altLang="zh-CN" sz="2800" dirty="0"/>
          </a:p>
        </p:txBody>
      </p:sp>
      <p:sp>
        <p:nvSpPr>
          <p:cNvPr id="4" name="QB_5_AN.53_1#733a1ba84.blank?pid=eb06b2312&amp;color=0,0,0&amp;vpa=30&amp;vtp=1&amp;bbb=1"/>
          <p:cNvSpPr/>
          <p:nvPr/>
        </p:nvSpPr>
        <p:spPr>
          <a:xfrm>
            <a:off x="6943367" y="2147888"/>
            <a:ext cx="2759075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松二爷、常四爷</a:t>
            </a:r>
            <a:endParaRPr lang="en-US" altLang="zh-CN" sz="2800" dirty="0"/>
          </a:p>
        </p:txBody>
      </p:sp>
      <p:sp>
        <p:nvSpPr>
          <p:cNvPr id="5" name="QB_5_AN.54_1#733a1ba84.blank?pid=eb06b2312&amp;color=0,0,0&amp;vpa=31&amp;vtp=1&amp;bbb=1"/>
          <p:cNvSpPr/>
          <p:nvPr/>
        </p:nvSpPr>
        <p:spPr>
          <a:xfrm>
            <a:off x="6943367" y="2719167"/>
            <a:ext cx="1330325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王利发</a:t>
            </a:r>
            <a:endParaRPr lang="en-US" altLang="zh-CN" sz="2800" dirty="0"/>
          </a:p>
        </p:txBody>
      </p:sp>
      <p:sp>
        <p:nvSpPr>
          <p:cNvPr id="6" name="QB_5_AN.55_1#733a1ba84.blank?pid=eb06b2312&amp;color=0,0,0&amp;vpa=32&amp;vtp=1&amp;bbb=1"/>
          <p:cNvSpPr/>
          <p:nvPr/>
        </p:nvSpPr>
        <p:spPr>
          <a:xfrm>
            <a:off x="1050567" y="3290445"/>
            <a:ext cx="204470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民族资本家</a:t>
            </a:r>
            <a:endParaRPr lang="en-US" altLang="zh-CN" sz="2800" dirty="0"/>
          </a:p>
        </p:txBody>
      </p:sp>
      <p:sp>
        <p:nvSpPr>
          <p:cNvPr id="7" name="QB_5_AN.56_1#733a1ba84.blank?pid=eb06b2312&amp;color=0,0,0&amp;vpa=33&amp;vtp=1&amp;bbb=1&amp;hb=1"/>
          <p:cNvSpPr/>
          <p:nvPr/>
        </p:nvSpPr>
        <p:spPr>
          <a:xfrm>
            <a:off x="6399648" y="3871914"/>
            <a:ext cx="5112512" cy="10457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二德子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、马五爷、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庞太监、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宋恩子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、吴祥子</a:t>
            </a:r>
            <a:endParaRPr lang="en-US" altLang="zh-CN" sz="2800" dirty="0"/>
          </a:p>
        </p:txBody>
      </p:sp>
      <p:sp>
        <p:nvSpPr>
          <p:cNvPr id="8" name="QB_5_AN.57_1#733a1ba84.blank?pid=eb06b2312&amp;color=0,0,0&amp;vpa=34&amp;vtp=1&amp;bbb=1&amp;hb=1"/>
          <p:cNvSpPr/>
          <p:nvPr/>
        </p:nvSpPr>
        <p:spPr>
          <a:xfrm>
            <a:off x="6399648" y="4995611"/>
            <a:ext cx="5112512" cy="10457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唐铁嘴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、刘麻子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、黄胖子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每处1分）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8_1#321ae2083?pid=eb06b2312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清朝末年，国家内忧外患，社会动荡不安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，文中发生的事件即反映了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当时的社会现实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。再读全文，深入了解下列事件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，分析其反映了怎样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的社会现实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，完成表格。（9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26" name="QB_5_BD.58_2#321ae2083?colgroup=10,18&amp;pid=eb06b2312&amp;color=0,0,0&amp;vtp=1&amp;bbb=1"/>
          <p:cNvGraphicFramePr>
            <a:graphicFrameLocks noGrp="1"/>
          </p:cNvGraphicFramePr>
          <p:nvPr/>
        </p:nvGraphicFramePr>
        <p:xfrm>
          <a:off x="612648" y="2451740"/>
          <a:ext cx="10945368" cy="3421383"/>
        </p:xfrm>
        <a:graphic>
          <a:graphicData uri="http://schemas.openxmlformats.org/drawingml/2006/table">
            <a:tbl>
              <a:tblPr/>
              <a:tblGrid>
                <a:gridCol w="3931920"/>
                <a:gridCol w="7013448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事件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反映的社会现实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马五爷施威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康六卖女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常四爷骂洋货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鸽子之争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秦仲义梦想实业救国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59_1#321ae2083.blank?pid=eb06b2312&amp;color=0,0,0&amp;vpa=35&amp;vtp=1&amp;bbb=1"/>
          <p:cNvSpPr/>
          <p:nvPr/>
        </p:nvSpPr>
        <p:spPr>
          <a:xfrm>
            <a:off x="6461411" y="3012065"/>
            <a:ext cx="34734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帝国主义的势力庞大</a:t>
            </a:r>
            <a:endParaRPr lang="en-US" altLang="zh-CN" sz="2800" dirty="0"/>
          </a:p>
        </p:txBody>
      </p:sp>
      <p:sp>
        <p:nvSpPr>
          <p:cNvPr id="5" name="QB_5_AN.60_1#321ae2083.blank?pid=eb06b2312&amp;color=0,0,0&amp;vpa=36&amp;vtp=1&amp;bbb=1"/>
          <p:cNvSpPr/>
          <p:nvPr/>
        </p:nvSpPr>
        <p:spPr>
          <a:xfrm>
            <a:off x="6994811" y="3583502"/>
            <a:ext cx="240188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农村经济凋敝</a:t>
            </a:r>
            <a:endParaRPr lang="en-US" altLang="zh-CN" sz="2800" dirty="0"/>
          </a:p>
        </p:txBody>
      </p:sp>
      <p:sp>
        <p:nvSpPr>
          <p:cNvPr id="6" name="QB_5_AN.61_1#321ae2083.blank?pid=eb06b2312&amp;color=0,0,0&amp;vpa=37&amp;vtp=1&amp;bbb=1"/>
          <p:cNvSpPr/>
          <p:nvPr/>
        </p:nvSpPr>
        <p:spPr>
          <a:xfrm>
            <a:off x="5928010" y="4154938"/>
            <a:ext cx="4545013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帝国主义对中国经济的掠夺</a:t>
            </a:r>
            <a:endParaRPr lang="en-US" altLang="zh-CN" sz="2800" dirty="0"/>
          </a:p>
        </p:txBody>
      </p:sp>
      <p:sp>
        <p:nvSpPr>
          <p:cNvPr id="7" name="QB_5_AN.62_1#321ae2083.blank?pid=eb06b2312&amp;color=0,0,0&amp;vpa=38&amp;vtp=1&amp;bbb=1"/>
          <p:cNvSpPr/>
          <p:nvPr/>
        </p:nvSpPr>
        <p:spPr>
          <a:xfrm>
            <a:off x="6639211" y="4726376"/>
            <a:ext cx="3116263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达官贵人精神空虚</a:t>
            </a:r>
            <a:endParaRPr lang="en-US" altLang="zh-CN" sz="2800" dirty="0"/>
          </a:p>
        </p:txBody>
      </p:sp>
      <p:sp>
        <p:nvSpPr>
          <p:cNvPr id="8" name="QB_5_AN.63_1#321ae2083.blank?pid=eb06b2312&amp;color=0,0,0&amp;vpa=39&amp;vtp=1&amp;bbb=1"/>
          <p:cNvSpPr/>
          <p:nvPr/>
        </p:nvSpPr>
        <p:spPr>
          <a:xfrm>
            <a:off x="5381910" y="5297813"/>
            <a:ext cx="5616575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民族资本家兴起，但救国希望渺茫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QB_5_BD.64_1#321ae2083?colgroup=10,18&amp;pid=eb06b2312&amp;color=0,0,0&amp;vtp=1&amp;bt=1&amp;bbb=1"/>
          <p:cNvGraphicFramePr>
            <a:graphicFrameLocks noGrp="1"/>
          </p:cNvGraphicFramePr>
          <p:nvPr/>
        </p:nvGraphicFramePr>
        <p:xfrm>
          <a:off x="612648" y="466344"/>
          <a:ext cx="10945368" cy="2849946"/>
        </p:xfrm>
        <a:graphic>
          <a:graphicData uri="http://schemas.openxmlformats.org/drawingml/2006/table">
            <a:tbl>
              <a:tblPr/>
              <a:tblGrid>
                <a:gridCol w="3931920"/>
                <a:gridCol w="7013448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事件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反映的社会现实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秦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庞交锋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茶客对话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⑦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常四爷被抓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⑧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庞太监买妻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⑨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65_1#321ae2083.blank?pid=eb06b2312&amp;color=0,0,0&amp;vpa=40&amp;vtp=1&amp;bbb=1"/>
          <p:cNvSpPr/>
          <p:nvPr/>
        </p:nvSpPr>
        <p:spPr>
          <a:xfrm>
            <a:off x="5204110" y="1026669"/>
            <a:ext cx="5973763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民族资产阶级与封建统治阶级的对擂</a:t>
            </a:r>
            <a:endParaRPr lang="en-US" altLang="zh-CN" sz="2800" dirty="0"/>
          </a:p>
        </p:txBody>
      </p:sp>
      <p:sp>
        <p:nvSpPr>
          <p:cNvPr id="4" name="QB_5_AN.66_1#321ae2083.blank?pid=eb06b2312&amp;color=0,0,0&amp;vpa=41&amp;vtp=1&amp;bbb=1"/>
          <p:cNvSpPr/>
          <p:nvPr/>
        </p:nvSpPr>
        <p:spPr>
          <a:xfrm>
            <a:off x="6639211" y="1598106"/>
            <a:ext cx="3116263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维新运动脱离群众</a:t>
            </a:r>
            <a:endParaRPr lang="en-US" altLang="zh-CN" sz="2800" dirty="0"/>
          </a:p>
        </p:txBody>
      </p:sp>
      <p:sp>
        <p:nvSpPr>
          <p:cNvPr id="5" name="QB_5_AN.67_1#321ae2083.blank?pid=eb06b2312&amp;color=0,0,0&amp;vpa=42&amp;vtp=1&amp;bbb=1"/>
          <p:cNvSpPr/>
          <p:nvPr/>
        </p:nvSpPr>
        <p:spPr>
          <a:xfrm>
            <a:off x="5026310" y="2169543"/>
            <a:ext cx="6330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清政府实行高压政策，民众言论不自由</a:t>
            </a:r>
            <a:endParaRPr lang="en-US" altLang="zh-CN" sz="2800" dirty="0"/>
          </a:p>
        </p:txBody>
      </p:sp>
      <p:sp>
        <p:nvSpPr>
          <p:cNvPr id="6" name="QB_5_AN.68_1#321ae2083.blank?pid=eb06b2312&amp;color=0,0,0&amp;vpa=43&amp;vtp=1&amp;bbb=1"/>
          <p:cNvSpPr/>
          <p:nvPr/>
        </p:nvSpPr>
        <p:spPr>
          <a:xfrm>
            <a:off x="5293010" y="2740980"/>
            <a:ext cx="5794375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封建统治阶级荒淫无度（每处1分）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7b223f492?pid=4ce2d9504&amp;color=0,0,0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.概括主要情节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，了解戏剧的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矛盾冲突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，把握主要人物的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形象特点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握本剧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“卷轴式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平面结构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2.体会个性化的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人物语言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品味潜台词的艺术魅力，品味京味语言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赏作者的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语言艺术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.认识清朝末年严重的社会危机和民族危机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，感受和理解剧本所体现的</a:t>
            </a:r>
            <a:endParaRPr lang="en-US" altLang="zh-CN" sz="100" b="0" i="0" u="wavy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历史感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3ad88196?pid=70547c96f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分析戏剧冲突</a:t>
            </a:r>
            <a:endParaRPr lang="en-US" altLang="zh-CN" sz="3000" dirty="0"/>
          </a:p>
        </p:txBody>
      </p:sp>
      <p:sp>
        <p:nvSpPr>
          <p:cNvPr id="3" name="QB_5_BD.69_1#3b0dd93b7?pid=03ad88196&amp;color=0,0,0&amp;vtp=1&amp;bbb=1&amp;hb=1"/>
          <p:cNvSpPr/>
          <p:nvPr/>
        </p:nvSpPr>
        <p:spPr>
          <a:xfrm>
            <a:off x="612648" y="112572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在热闹的裕泰茶馆中，人物与人物之间有着矛盾冲突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，而这些矛盾冲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突又暗示着人物与旧时代之间的矛盾冲突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。细读课文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，通过这些人物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之间的故事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，分析深层的矛盾冲突，完成表格。（7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28" name="QB_5_BD.69_2#3b0dd93b7?colgroup=12,16&amp;pid=03ad88196&amp;color=0,0,0&amp;vtp=1&amp;bbb=1&amp;hb=1"/>
          <p:cNvGraphicFramePr>
            <a:graphicFrameLocks noGrp="1"/>
          </p:cNvGraphicFramePr>
          <p:nvPr/>
        </p:nvGraphicFramePr>
        <p:xfrm>
          <a:off x="612648" y="3105150"/>
          <a:ext cx="10945368" cy="2833245"/>
        </p:xfrm>
        <a:graphic>
          <a:graphicData uri="http://schemas.openxmlformats.org/drawingml/2006/table">
            <a:tbl>
              <a:tblPr/>
              <a:tblGrid>
                <a:gridCol w="4645152"/>
                <a:gridCol w="6300216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主要事件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矛盾冲突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17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二德子逞凶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常四爷力抗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马五爷施威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刘麻子拉纤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康六卖女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刘麻子推销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常四爷骂洋货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5_AN.70_1#3b0dd93b7.blank?pid=03ad88196&amp;color=0,0,0&amp;vpa=44&amp;vtp=1&amp;bbb=1&amp;hb=1"/>
          <p:cNvSpPr/>
          <p:nvPr/>
        </p:nvSpPr>
        <p:spPr>
          <a:xfrm>
            <a:off x="5329800" y="3675508"/>
            <a:ext cx="6173216" cy="10457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封建主义、帝国主义势力与爱国者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之间的矛盾冲突</a:t>
            </a:r>
            <a:endParaRPr lang="en-US" altLang="zh-CN" sz="2800" dirty="0"/>
          </a:p>
        </p:txBody>
      </p:sp>
      <p:sp>
        <p:nvSpPr>
          <p:cNvPr id="6" name="QB_5_AN.71_1#3b0dd93b7.blank?pid=03ad88196&amp;color=0,0,0&amp;vpa=45&amp;vtp=1&amp;bbb=1"/>
          <p:cNvSpPr/>
          <p:nvPr/>
        </p:nvSpPr>
        <p:spPr>
          <a:xfrm>
            <a:off x="5860818" y="4791647"/>
            <a:ext cx="525938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社会渣滓与下层民众的矛盾冲突</a:t>
            </a:r>
            <a:endParaRPr lang="en-US" altLang="zh-CN" sz="2800" dirty="0"/>
          </a:p>
        </p:txBody>
      </p:sp>
      <p:sp>
        <p:nvSpPr>
          <p:cNvPr id="7" name="QB_5_AN.72_1#3b0dd93b7.blank?pid=03ad88196&amp;color=0,0,0&amp;vpa=46&amp;vtp=1&amp;bbb=1"/>
          <p:cNvSpPr/>
          <p:nvPr/>
        </p:nvSpPr>
        <p:spPr>
          <a:xfrm>
            <a:off x="5860818" y="5363084"/>
            <a:ext cx="525938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洋货冲击与清廷无能的矛盾冲突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QB_5_BD.73_1#3b0dd93b7?colgroup=12,16&amp;pid=03ad88196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3954465"/>
        </p:xfrm>
        <a:graphic>
          <a:graphicData uri="http://schemas.openxmlformats.org/drawingml/2006/table">
            <a:tbl>
              <a:tblPr/>
              <a:tblGrid>
                <a:gridCol w="4645152"/>
                <a:gridCol w="6300216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主要事件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矛盾冲突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秦仲义涨租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王利发求情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秦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庞交锋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17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常四爷怜乡妇母女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秦仲义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要实业救国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常四爷被捕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庞太监买妻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⑦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74_1#3b0dd93b7.blank?pid=03ad88196&amp;color=0,0,0&amp;vpa=47&amp;vtp=1&amp;bbb=1"/>
          <p:cNvSpPr/>
          <p:nvPr/>
        </p:nvSpPr>
        <p:spPr>
          <a:xfrm>
            <a:off x="5860818" y="1026669"/>
            <a:ext cx="525938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民族资本家与小商户的矛盾冲突</a:t>
            </a:r>
            <a:endParaRPr lang="en-US" altLang="zh-CN" sz="2800" dirty="0"/>
          </a:p>
        </p:txBody>
      </p:sp>
      <p:sp>
        <p:nvSpPr>
          <p:cNvPr id="4" name="QB_5_AN.75_1#3b0dd93b7.blank?pid=03ad88196&amp;color=0,0,0&amp;vpa=48&amp;vtp=1&amp;bbb=1"/>
          <p:cNvSpPr/>
          <p:nvPr/>
        </p:nvSpPr>
        <p:spPr>
          <a:xfrm>
            <a:off x="5860818" y="1598106"/>
            <a:ext cx="525938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改良派与顽固派之间的矛盾冲突</a:t>
            </a:r>
            <a:endParaRPr lang="en-US" altLang="zh-CN" sz="2800" dirty="0"/>
          </a:p>
        </p:txBody>
      </p:sp>
      <p:sp>
        <p:nvSpPr>
          <p:cNvPr id="5" name="QB_5_AN.76_1#3b0dd93b7.blank?pid=03ad88196&amp;color=0,0,0&amp;vpa=49&amp;vtp=1&amp;bbb=1"/>
          <p:cNvSpPr/>
          <p:nvPr/>
        </p:nvSpPr>
        <p:spPr>
          <a:xfrm>
            <a:off x="5378218" y="2718309"/>
            <a:ext cx="5616575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爱国者与民族资产阶级的矛盾冲突</a:t>
            </a:r>
            <a:endParaRPr lang="en-US" altLang="zh-CN" sz="2800" dirty="0"/>
          </a:p>
        </p:txBody>
      </p:sp>
      <p:sp>
        <p:nvSpPr>
          <p:cNvPr id="6" name="QB_5_AN.77_1#3b0dd93b7.blank?pid=03ad88196&amp;color=0,0,0&amp;vpa=50&amp;vtp=1&amp;bbb=1&amp;hb=1"/>
          <p:cNvSpPr/>
          <p:nvPr/>
        </p:nvSpPr>
        <p:spPr>
          <a:xfrm>
            <a:off x="5329800" y="3303272"/>
            <a:ext cx="6173216" cy="10457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封建主义势力与民众的矛盾冲突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每处1分）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8_1#bd63af13f?pid=03ad88196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《茶馆》（节选）中秦仲义与常四爷对社会现状的认识一致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，二人的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冲突主要体现在哪里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？试简要分析。（6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09_1#bd63af13f?pid=03ad88196&amp;color=0,0,0&amp;vtp=1&amp;bt=1&amp;bbb=1&amp;hb=1&amp;hla=1"/>
          <p:cNvSpPr/>
          <p:nvPr/>
        </p:nvSpPr>
        <p:spPr>
          <a:xfrm>
            <a:off x="612648" y="173546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二人在救国的方向、路线和目标上有冲突。②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在秦仲义看来，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常四爷没有见识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，他的施善举动是治标不治本的行为。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③在常四爷的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，像秦仲义这样的实业家虽有雄心却不免冷血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，理想太大而不切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0c298126?pid=70547c96f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赏析人物形象</a:t>
            </a:r>
            <a:endParaRPr lang="en-US" altLang="zh-CN" sz="3000" dirty="0"/>
          </a:p>
        </p:txBody>
      </p:sp>
      <p:sp>
        <p:nvSpPr>
          <p:cNvPr id="3" name="QO_5_BD.79_1#772b073f0?pid=00c298126&amp;color=0,0,0&amp;vtp=1&amp;bbb=1&amp;hb=1"/>
          <p:cNvSpPr/>
          <p:nvPr/>
        </p:nvSpPr>
        <p:spPr>
          <a:xfrm>
            <a:off x="612648" y="112572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在第一幕中，茶馆老板王利发精神抖擞地穿梭于茶客之间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，对不同的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人采取了不同的态度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，展现了他鲜明的个性。试品读下面的语句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、分析其形象特点。（8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0_1#eff2423a4?pid=772b073f0&amp;color=0,0,0&amp;mp=1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对唐铁嘴：（夺回手去）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算了吧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我送给你一碗茶喝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的相法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比你的更灵验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</a:t>
            </a:r>
            <a:endParaRPr lang="en-US" altLang="zh-CN" sz="2800" dirty="0"/>
          </a:p>
        </p:txBody>
      </p:sp>
      <p:sp>
        <p:nvSpPr>
          <p:cNvPr id="3" name="QB_6_AN.81_1#eff2423a4.blank?pid=772b073f0&amp;color=0,0,0&amp;mp=1&amp;vpa=51&amp;vtp=1&amp;bbb=1"/>
          <p:cNvSpPr/>
          <p:nvPr/>
        </p:nvSpPr>
        <p:spPr>
          <a:xfrm>
            <a:off x="1499267" y="1711965"/>
            <a:ext cx="84740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精于处世：对待唐铁嘴之流，虽厌恶但仍笑脸相迎。</a:t>
            </a:r>
            <a:endParaRPr lang="en-US" altLang="zh-CN" sz="2800" dirty="0"/>
          </a:p>
        </p:txBody>
      </p:sp>
      <p:sp>
        <p:nvSpPr>
          <p:cNvPr id="4" name="QB_6_BD.82_1#fb320c235?pid=772b073f0&amp;color=0,0,0&amp;vtp=1&amp;bbb=1&amp;hb=1"/>
          <p:cNvSpPr/>
          <p:nvPr/>
        </p:nvSpPr>
        <p:spPr>
          <a:xfrm>
            <a:off x="612648" y="239782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对二德子：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哥儿们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都是街面上的朋友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有话好说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德爷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边坐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</a:t>
            </a:r>
            <a:endParaRPr lang="en-US" altLang="zh-CN" sz="2800" dirty="0"/>
          </a:p>
        </p:txBody>
      </p:sp>
      <p:sp>
        <p:nvSpPr>
          <p:cNvPr id="5" name="QB_6_AN.83_1#fb320c235.blank?pid=772b073f0&amp;color=0,0,0&amp;vpa=52&amp;vtp=1&amp;bbb=1"/>
          <p:cNvSpPr/>
          <p:nvPr/>
        </p:nvSpPr>
        <p:spPr>
          <a:xfrm>
            <a:off x="1499267" y="3641793"/>
            <a:ext cx="91884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圆滑世故：对待封建主义势力，讨好，巧应付，怕得罪。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4_1#aab2c9595?pid=772b073f0&amp;color=0,0,0&amp;mp=1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对秦仲义：①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哎哟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秦二爷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您怎么这样闲在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会想起下茶馆来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也没带个底下人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二爷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您说得对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太对了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这点小事用不着您分心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您派管事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的来一趟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我跟他商量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该长多少租钱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我一定照办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嗻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！（2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50" dirty="0"/>
          </a:p>
        </p:txBody>
      </p:sp>
      <p:sp>
        <p:nvSpPr>
          <p:cNvPr id="3" name="QB_6_BD.84_2#aab2c9595?pid=772b073f0&amp;color=0,0,0&amp;vtp=1&amp;bbb=1&amp;hb=1"/>
          <p:cNvSpPr/>
          <p:nvPr/>
        </p:nvSpPr>
        <p:spPr>
          <a:xfrm>
            <a:off x="612648" y="303282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</a:t>
            </a:r>
            <a:endParaRPr lang="en-US" altLang="zh-CN" sz="2800" dirty="0"/>
          </a:p>
        </p:txBody>
      </p:sp>
      <p:sp>
        <p:nvSpPr>
          <p:cNvPr id="4" name="QB_6_AN.85_1#aab2c9595.blank?pid=772b073f0&amp;color=0,0,0&amp;vpa=53&amp;vtp=1&amp;bbb=1&amp;hb=1"/>
          <p:cNvSpPr/>
          <p:nvPr/>
        </p:nvSpPr>
        <p:spPr>
          <a:xfrm>
            <a:off x="612648" y="3002348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精明干练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、善于应酬：对待房东秦仲义，表示同意涨房租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，吃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，受了气，还要热情地赔礼奉承。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6_1#060c91173?pid=772b073f0&amp;color=0,0,0&amp;mp=1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对乡妇母女：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出去吧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这里坐不住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</a:t>
            </a:r>
            <a:endParaRPr lang="en-US" altLang="zh-CN" sz="2800" dirty="0"/>
          </a:p>
        </p:txBody>
      </p:sp>
      <p:sp>
        <p:nvSpPr>
          <p:cNvPr id="3" name="QB_6_AN.87_1#060c91173.blank?pid=772b073f0&amp;color=0,0,0&amp;mp=1&amp;vpa=54&amp;vtp=1&amp;bbb=1&amp;hb=1"/>
          <p:cNvSpPr/>
          <p:nvPr/>
        </p:nvSpPr>
        <p:spPr>
          <a:xfrm>
            <a:off x="612648" y="10852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精明务实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：懂得权衡利弊以保障生意，同情难民，但无奈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。（概括1分，分析1分）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08_1#f8a1777bd?pid=00c298126&amp;color=0,0,0&amp;vtp=1&amp;bt=1&amp;bbb=1&amp;h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老舍主张写戏剧台词要想得深、说得俏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，他笔下短短的人物台词中往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往蕴含着丰富的思想情感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。试分析下列语句的潜台词。（10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6_BD.109_1#9d456ad60?pid=f8a1777bd&amp;color=0,0,0&amp;vtp=1&amp;bbb=1&amp;hb=1&amp;hltap=1"/>
          <p:cNvSpPr/>
          <p:nvPr/>
        </p:nvSpPr>
        <p:spPr>
          <a:xfrm>
            <a:off x="612648" y="1744413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庞老爷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这两天您心里安顿了吧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110_1#9d456ad60?pid=f8a1777bd&amp;color=0,0,0&amp;vtp=1&amp;bbb=1&amp;hb=1&amp;hla=1"/>
          <p:cNvSpPr/>
          <p:nvPr/>
        </p:nvSpPr>
        <p:spPr>
          <a:xfrm>
            <a:off x="612648" y="2371793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秦仲义听出庞太监的挑衅之意，先是礼数周到地喊一声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“庞老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”，继而假装关心庞太监的心情。②表面讨好，实则暗讽，“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这两天”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是说庞太监只是暂时安稳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，不要高兴得太早。（每点2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8_1#48bb55791?pid=f8a1777bd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那还用说吗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天下太平了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圣旨下来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谭嗣同问斩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告诉您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敢改祖宗的章程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谁就掉脑袋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09_1#48bb55791?pid=f8a1777bd&amp;color=0,0,0&amp;vtp=1&amp;bt=1&amp;bbb=1&amp;hb=1&amp;hla=1"/>
          <p:cNvSpPr/>
          <p:nvPr/>
        </p:nvSpPr>
        <p:spPr>
          <a:xfrm>
            <a:off x="612648" y="173546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庞太监自然听出了秦仲义的嘲讽之意，尤感不爽，用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“那还用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？”应答和回击，派头十足，以“谭嗣同问斩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”一事炫耀顽固派的胜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。②“天下太平了”意即“我”不仅这两天安顿，以后都安顿。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③随后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又发出警告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，放出狠话：改革者都要掉脑袋。（每点2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08_1#7637733cf?pid=00c298126&amp;color=0,0,0&amp;vtp=1&amp;bt=1&amp;bbb=1"/>
          <p:cNvSpPr/>
          <p:nvPr/>
        </p:nvSpPr>
        <p:spPr>
          <a:xfrm>
            <a:off x="612648" y="468000"/>
            <a:ext cx="11460163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文中人物语言富有京味，品味下面的语句，赏析其京味特色。（12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6_BD.109_1#66b3ad338?pid=7637733cf&amp;color=0,0,0&amp;vtp=1&amp;bbb=1&amp;hb=1&amp;hltap=1"/>
          <p:cNvSpPr/>
          <p:nvPr/>
        </p:nvSpPr>
        <p:spPr>
          <a:xfrm>
            <a:off x="612648" y="1111318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刘麻子：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您二位真早班儿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110_1#66b3ad338?pid=7637733cf&amp;color=0,0,0&amp;vtp=1&amp;bbb=1&amp;hb=1&amp;hla=1"/>
          <p:cNvSpPr/>
          <p:nvPr/>
        </p:nvSpPr>
        <p:spPr>
          <a:xfrm>
            <a:off x="612648" y="1738698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“早班儿”是老北京的市井俗语，既指“来得早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”，又暗含对对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方生活节奏的关切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，带有胡同邻里间熟络的问候意味。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②用方言词汇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拉近人物距离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，体现老北京市民的社交习惯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，展现茶馆作为市井交际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场所的烟火气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cfe98945c?lid=cfe98945c&amp;cid=cfe98945c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029968"/>
            <a:ext cx="429768" cy="429768"/>
          </a:xfrm>
          <a:prstGeom prst="rect">
            <a:avLst/>
          </a:prstGeom>
        </p:spPr>
      </p:pic>
      <p:sp>
        <p:nvSpPr>
          <p:cNvPr id="3" name="C_1#目录1:cfe98945c?lid=cfe98945c&amp;cid=cfe98945c&amp;vtp=1&amp;bt=1&amp;bbb=1">
            <a:hlinkClick r:id="rId1" action="ppaction://hlinksldjump"/>
          </p:cNvPr>
          <p:cNvSpPr/>
          <p:nvPr/>
        </p:nvSpPr>
        <p:spPr>
          <a:xfrm>
            <a:off x="3776472" y="1984248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cfe98945c?lid=70547c96f&amp;cid=70547c96f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5" name="C_1#目录1:cfe98945c?lid=70547c96f&amp;cid=70547c96f&amp;vtp=1&amp;bbb=1">
            <a:hlinkClick r:id="rId3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  <p:pic>
        <p:nvPicPr>
          <p:cNvPr id="6" name="C_1#目录1:cfe98945c?lid=844c75ad3&amp;cid=844c75ad3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831336"/>
            <a:ext cx="429768" cy="429768"/>
          </a:xfrm>
          <a:prstGeom prst="rect">
            <a:avLst/>
          </a:prstGeom>
        </p:spPr>
      </p:pic>
      <p:sp>
        <p:nvSpPr>
          <p:cNvPr id="7" name="C_1#目录1:cfe98945c?lid=844c75ad3&amp;cid=844c75ad3&amp;vtp=1&amp;bbb=1">
            <a:hlinkClick r:id="rId4" action="ppaction://hlinksldjump"/>
          </p:cNvPr>
          <p:cNvSpPr/>
          <p:nvPr/>
        </p:nvSpPr>
        <p:spPr>
          <a:xfrm>
            <a:off x="3776472" y="3776472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8_1#7de49c22c?pid=7637733cf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二德子：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甭说打洋人不打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我先管教管教你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09_1#7de49c22c?pid=7637733cf&amp;color=0,0,0&amp;vtp=1&amp;bt=1&amp;bbb=1&amp;hb=1&amp;hla=1"/>
          <p:cNvSpPr/>
          <p:nvPr/>
        </p:nvSpPr>
        <p:spPr>
          <a:xfrm>
            <a:off x="612648" y="109538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“甭”为典型方言，相当于“不用”，发音干脆利落；“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管教管教”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是带有江湖气的口语化表达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，贴合打手身份。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②方言词汇强化人物的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粗鲁蛮横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，“甭说”的强硬语气凸显其欺软怕硬、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虚张声势的市侩本质，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符合老北京地痞的语言特征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8_1#42907e54e?pid=7637733cf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王利发：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哎哟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秦二爷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您怎么这样闲在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会想起下茶馆来了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09_1#42907e54e?pid=7637733cf&amp;color=0,0,0&amp;vtp=1&amp;bt=1&amp;bbb=1&amp;hb=1&amp;hla=1"/>
          <p:cNvSpPr/>
          <p:nvPr/>
        </p:nvSpPr>
        <p:spPr>
          <a:xfrm>
            <a:off x="612648" y="173546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“哎哟”是北京人常用的感叹词，表示惊讶或热情；“闲在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，意为“清闲”，搭配“下茶馆”的表述，贴合生活场景。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②语气词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与方言的组合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，既展现王利发作为掌柜的圆滑机敏（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对贵客的奉承），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又通过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“闲在”的调侃，自然引出人物身份差异，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推动剧情发展。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46f75d2b1?pid=00c298126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理解戏剧人物的个性语言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戏剧人物的个性语言是塑造形象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推动剧情的重要手段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可从以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下角度深入理解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46f75d2b1?pid=00c298126&amp;color=0,0,0&amp;mp=1&amp;vtp=1&amp;bt=1&amp;bbb=1&amp;hb=1"/>
          <p:cNvSpPr/>
          <p:nvPr/>
        </p:nvSpPr>
        <p:spPr>
          <a:xfrm>
            <a:off x="612648" y="468000"/>
            <a:ext cx="10963656" cy="5087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语言风格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用词特点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不同身份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性格的人物用词各异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庞太监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秦二爷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字尽显其阴阳怪气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常四爷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我看哪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大清国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用词直接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彰显其正直豪爽的形象特点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句式结构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秦仲义常说长句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我不但收回房子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城里的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买卖也都卖了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条理清晰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表现其果断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有主见的形象特点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潜台词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言外之意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庞太监夸秦仲义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您聪明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怎么发财呢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！”，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实则嘲讽其投机发家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暗藏嫉妒与不满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46f75d2b1?pid=00c298126&amp;color=0,0,0&amp;mp=1&amp;vtp=1&amp;bt=1&amp;bbb=1"/>
          <p:cNvSpPr/>
          <p:nvPr/>
        </p:nvSpPr>
        <p:spPr>
          <a:xfrm>
            <a:off x="612648" y="468000"/>
            <a:ext cx="10963656" cy="5624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语言的动作性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引发行动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刘麻子介绍康六女儿时的话语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旨在促成人口交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展现了其唯利是图的形象特点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背后动机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秦仲义对王利发说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把本钱拢在一块儿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开工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厂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背后是对传统生意的不看好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以及实业救国的理想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时代与地域特色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时代背景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清末背景下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谭嗣同问斩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反映封建镇压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地域特色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剧中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哟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及儿化音等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充满老北京韵味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让人物更鲜活真实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58b995eb?pid=70547c96f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任务四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把握结构手法</a:t>
            </a:r>
            <a:endParaRPr lang="en-US" altLang="zh-CN" sz="3000" dirty="0"/>
          </a:p>
        </p:txBody>
      </p:sp>
      <p:sp>
        <p:nvSpPr>
          <p:cNvPr id="3" name="QB_5_BD.95_1#7896a9b50?pid=758b995eb&amp;color=0,0,0&amp;vtp=1&amp;bbb=1&amp;hb=1"/>
          <p:cNvSpPr/>
          <p:nvPr/>
        </p:nvSpPr>
        <p:spPr>
          <a:xfrm>
            <a:off x="612648" y="1125728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老舍《茶馆》采用独特的“卷轴式”结构展现社会图景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。请结合第一幕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中秦仲义与庞太监交锋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、茶客议论谭嗣同、康六卖女等具体内容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析这种戏剧结构的特点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9_2#7896a9b50?pid=758b995eb&amp;color=0,0,0&amp;vtp=1&amp;bt=1&amp;bbb=1&amp;hb=1&amp;hltap=1"/>
          <p:cNvSpPr/>
          <p:nvPr/>
        </p:nvSpPr>
        <p:spPr>
          <a:xfrm>
            <a:off x="612648" y="493400"/>
            <a:ext cx="10963656" cy="56067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08_1#7896a9b50?pid=758b995eb&amp;color=0,0,0&amp;vtp=1&amp;bt=1&amp;bbb=1&amp;hb=1&amp;hla=1"/>
          <p:cNvSpPr/>
          <p:nvPr/>
        </p:nvSpPr>
        <p:spPr>
          <a:xfrm>
            <a:off x="612648" y="468000"/>
            <a:ext cx="10963656" cy="564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多故事组合，全景展现社会。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剧本没有贯穿全剧的核心事件，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而是将秦仲义与庞太监的冲突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、茶客议论谭嗣同被斩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、康六卖女等多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个独立片段交织呈现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，如同徐徐铺开的卷轴画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，多角度勾勒清末社会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图景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。②茶馆场景串联人物群像。裕泰茶馆作为固定舞台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，自然衔接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不同阶层人物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：秦、庞交锋后镜头转向茶客对时局的麻木议论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，接着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穿插底层百姓的悲惨遭遇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，使松散情节通过空间聚合产生整体性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形散神聚指向共同主题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。各片段虽无情节关联，但秦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、庞冲突暗示变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法失败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，茶客“莫谈国事”体现民众愚昧，康六卖女揭露民生疾苦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同揭示封建社会的腐朽本质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，形成主题层面的完整画卷。（每点2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8_1#29afe9bdc?pid=758b995eb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《茶馆》是二十世纪中国戏剧的经典之作，突出运用了对比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、象征手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，试结合课文简要分析。（4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09_1#29afe9bdc?pid=758b995eb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对比手法：本文通过对比不同人物的命运和生活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，展现了中国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社会的阶层和人性的复杂性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。茶馆中的各色人物，如老板、茶客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贩等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，他们的命运和生活经历各不相同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，却共同出现在茶馆这个场所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，形成了一幅社会百态图。②象征手法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：茶馆象征着中国传统文化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和社会生活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，茶馆中的茶香、象棋等元素，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都具有深刻的象征意义，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反映出中国传统文化和现代文明的冲突和交融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44c75ad3.fixed?pid=4ce2d9504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4000" dirty="0"/>
          </a:p>
        </p:txBody>
      </p:sp>
      <p:sp>
        <p:nvSpPr>
          <p:cNvPr id="3" name="C_3#844c75ad3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97_1#1612d9810?pid=844c75ad3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《茶馆》（节选）展现了清末社会底层人民的生活百态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，刘麻子这一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人物形象鲜明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。鲁迅的《祝福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》也刻画了生活在社会底层深受封建礼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教迫害的人物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，如祥林嫂。请从人物塑造手法、社会背景揭示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、主题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表达这三个方面分析两部作品的异同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。（12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47" name="QB_4_BD.97_2#1612d9810?colgroup=3,12,13&amp;pid=844c75ad3&amp;color=0,0,0&amp;vtp=1&amp;bbb=1&amp;hb=1"/>
          <p:cNvGraphicFramePr>
            <a:graphicFrameLocks noGrp="1"/>
          </p:cNvGraphicFramePr>
          <p:nvPr/>
        </p:nvGraphicFramePr>
        <p:xfrm>
          <a:off x="612648" y="3086740"/>
          <a:ext cx="10945368" cy="2794890"/>
        </p:xfrm>
        <a:graphic>
          <a:graphicData uri="http://schemas.openxmlformats.org/drawingml/2006/table">
            <a:tbl>
              <a:tblPr/>
              <a:tblGrid>
                <a:gridCol w="1408176"/>
                <a:gridCol w="4599432"/>
                <a:gridCol w="4937760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篇目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茶馆》（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节选）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《祝福》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69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人物塑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造手法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4_AN.98_1#1612d9810.blank?pid=844c75ad3&amp;color=0,0,0&amp;vpa=55&amp;vtp=1&amp;bbb=1&amp;hb=1"/>
          <p:cNvSpPr/>
          <p:nvPr/>
        </p:nvSpPr>
        <p:spPr>
          <a:xfrm>
            <a:off x="2092824" y="3929957"/>
            <a:ext cx="4472432" cy="161245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通过人物之间的互动、冲突来塑造群像，如刘麻子与常四爷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、康六等人的交流。</a:t>
            </a:r>
            <a:endParaRPr lang="en-US" altLang="zh-CN" sz="2800" dirty="0"/>
          </a:p>
        </p:txBody>
      </p:sp>
      <p:sp>
        <p:nvSpPr>
          <p:cNvPr id="5" name="QB_4_AN.99_1#1612d9810.blank?pid=844c75ad3&amp;color=0,0,0&amp;vpa=56&amp;vtp=1&amp;bbb=1&amp;hb=1"/>
          <p:cNvSpPr/>
          <p:nvPr/>
        </p:nvSpPr>
        <p:spPr>
          <a:xfrm>
            <a:off x="6692256" y="3929957"/>
            <a:ext cx="4810760" cy="16045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侧重对祥林嫂个人的心理、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语言等描写，深入展现她在封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建礼教压迫下的痛苦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fe98945c.fixed?pid=4ce2d9504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3#cfe98945c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QB_4_BD.100_1#1612d9810?colgroup=3,12,13&amp;pid=844c75ad3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3916110"/>
        </p:xfrm>
        <a:graphic>
          <a:graphicData uri="http://schemas.openxmlformats.org/drawingml/2006/table">
            <a:tbl>
              <a:tblPr/>
              <a:tblGrid>
                <a:gridCol w="1408176"/>
                <a:gridCol w="4599432"/>
                <a:gridCol w="4937760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篇目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茶馆》（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节选）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《祝福》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95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社会背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景揭示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95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主题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4_AN.101_1#1612d9810.blank?pid=844c75ad3&amp;color=0,0,0&amp;vpa=57&amp;vtp=1&amp;bbb=1&amp;hb=1"/>
          <p:cNvSpPr/>
          <p:nvPr/>
        </p:nvSpPr>
        <p:spPr>
          <a:xfrm>
            <a:off x="2092824" y="1032193"/>
            <a:ext cx="4472432" cy="16045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从社会的多个层面，包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括政治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、经济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、文化等方面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进行展现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，涉及三教九流。</a:t>
            </a:r>
            <a:endParaRPr lang="en-US" altLang="zh-CN" sz="2800" dirty="0"/>
          </a:p>
        </p:txBody>
      </p:sp>
      <p:sp>
        <p:nvSpPr>
          <p:cNvPr id="4" name="QB_4_AN.102_1#1612d9810.blank?pid=844c75ad3&amp;color=0,0,0&amp;vpa=58&amp;vtp=1&amp;bbb=1&amp;hb=1"/>
          <p:cNvSpPr/>
          <p:nvPr/>
        </p:nvSpPr>
        <p:spPr>
          <a:xfrm>
            <a:off x="6692256" y="1032193"/>
            <a:ext cx="4810760" cy="16045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聚焦封建礼教对农村妇女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的压迫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，从家庭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、宗族等角度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深入挖掘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B_4_AN.103_1#1612d9810.blank?pid=844c75ad3&amp;color=0,0,0&amp;vpa=59&amp;vtp=1&amp;bbb=1&amp;hb=1"/>
          <p:cNvSpPr/>
          <p:nvPr/>
        </p:nvSpPr>
        <p:spPr>
          <a:xfrm>
            <a:off x="2092824" y="2708149"/>
            <a:ext cx="4472432" cy="161245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展现了社会变革的必然趋势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，暗示旧时代终将被淘汰。</a:t>
            </a:r>
            <a:endParaRPr lang="en-US" altLang="zh-CN" sz="2800" dirty="0"/>
          </a:p>
        </p:txBody>
      </p:sp>
      <p:sp>
        <p:nvSpPr>
          <p:cNvPr id="6" name="QB_4_AN.104_1#1612d9810.blank?pid=844c75ad3&amp;color=0,0,0&amp;vpa=60&amp;vtp=1&amp;bbb=1&amp;hb=1"/>
          <p:cNvSpPr/>
          <p:nvPr/>
        </p:nvSpPr>
        <p:spPr>
          <a:xfrm>
            <a:off x="6692256" y="2708149"/>
            <a:ext cx="4810760" cy="160458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侧重对封建礼教的深刻反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以及对人性弱点的揭示。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每处2分）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08_1#e677355ee?pid=844c75ad3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《茶馆》（节选）以清末裕泰茶馆为背景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，通过众多人物的言行展现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社会风貌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；《雷雨》（节选）则围绕周、鲁两家的恩怨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，集中爆发激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烈冲突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。请从戏剧冲突角度分析两部作品的不同点。（4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109_1#e677355ee?pid=844c75ad3&amp;color=0,0,0&amp;vtp=1&amp;bt=1&amp;bbb=1&amp;hb=1&amp;hla=1"/>
          <p:cNvSpPr/>
          <p:nvPr/>
        </p:nvSpPr>
        <p:spPr>
          <a:xfrm>
            <a:off x="612648" y="237554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《茶馆》（节选）的冲突较为分散，文中众多小冲突交织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过茶馆里不同人物的对话和互动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，反映社会的整体矛盾。②《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雷雨》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节选）的冲突高度集中，围绕周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、鲁两家的血缘关系和情感纠葛展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，在短时间内爆发一系列激烈冲突，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形成强烈的戏剧张力。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0603c0e2?pid=844c75ad3&amp;color=0,173,163&amp;vtp=1&amp;bt=1&amp;bbb=1"/>
          <p:cNvSpPr/>
          <p:nvPr/>
        </p:nvSpPr>
        <p:spPr>
          <a:xfrm>
            <a:off x="612648" y="466344"/>
            <a:ext cx="10963656" cy="487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读写结合</a:t>
            </a:r>
            <a:endParaRPr lang="en-US" altLang="zh-CN" sz="3200" dirty="0"/>
          </a:p>
        </p:txBody>
      </p:sp>
      <p:sp>
        <p:nvSpPr>
          <p:cNvPr id="3" name="C_5_BD#e0d6d15ce?pid=f0603c0e2&amp;color=0,0,0&amp;vtp=1&amp;bbb=1"/>
          <p:cNvSpPr/>
          <p:nvPr/>
        </p:nvSpPr>
        <p:spPr>
          <a:xfrm>
            <a:off x="612648" y="963549"/>
            <a:ext cx="10963656" cy="51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一、课内积累</a:t>
            </a:r>
            <a:endParaRPr lang="en-US" altLang="zh-CN" sz="3000" dirty="0"/>
          </a:p>
        </p:txBody>
      </p:sp>
      <p:sp>
        <p:nvSpPr>
          <p:cNvPr id="4" name="P_6_BD#9706be011?pid=e0d6d15ce&amp;color=0,0,0&amp;vtp=1&amp;bbb=1&amp;hb=1"/>
          <p:cNvSpPr/>
          <p:nvPr/>
        </p:nvSpPr>
        <p:spPr>
          <a:xfrm>
            <a:off x="612648" y="1544193"/>
            <a:ext cx="10963656" cy="46170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最是“正义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”常四爷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茶馆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中的常四爷极具正义感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他气质不凡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刚正不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心怀正义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对世间不平之事深恶痛绝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敢于挺身而出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仗义执言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在裕泰茶馆里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看到乡妇因生活贫困卖自己的孩子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买面给她们吃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一句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大清国要完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尽显其对社会不公的愤慨与批判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面对社会的黑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暗与不公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他从不选择沉默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而是用自己的言行去抗争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展现出旧社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会少有的骨气和担当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运用角度</a:t>
            </a:r>
            <a:endParaRPr lang="en-US" altLang="zh-CN" sz="2800" dirty="0"/>
          </a:p>
          <a:p>
            <a:pPr latinLnBrk="1">
              <a:lnSpc>
                <a:spcPts val="3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正义的力量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坚守正义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抗争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担当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9706be011?pid=e0d6d15ce&amp;color=0,0,0&amp;mp=1&amp;vtp=1&amp;bt=1&amp;bbb=1&amp;hb=1"/>
          <p:cNvSpPr/>
          <p:nvPr/>
        </p:nvSpPr>
        <p:spPr>
          <a:xfrm>
            <a:off x="612648" y="468000"/>
            <a:ext cx="10963656" cy="5617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素材运用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当常四爷在茶馆中发出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大清国要完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的无奈叹息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他坚守的是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市井小民对天下兴亡的正义担当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当林则徐在虎门公开销毁鸦片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挺起的是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岂因祸福避趋之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的正义脊梁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当黄文秀将年轻的生命献给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百坭村的脱贫之路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她坚守的是新时代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扎根泥土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的正义初心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从晚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清茶馆到虎门销烟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从硝烟弥漫的战场到脱贫攻坚的山路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正义之光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始终闪耀在中国历史的长河中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这些跨越时空的身影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用不同的方式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诠释着相同的真理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正义或许会沉默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但永不消亡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正义可能被压制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却永远在积蓄力量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正义也许会改变形式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但内核始终如一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d33e79d5?pid=f0603c0e2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二、课外拓展</a:t>
            </a:r>
            <a:endParaRPr lang="en-US" altLang="zh-CN" sz="3000" dirty="0"/>
          </a:p>
        </p:txBody>
      </p:sp>
      <p:sp>
        <p:nvSpPr>
          <p:cNvPr id="3" name="P_6_BD#c4f445f2e?pid=8d33e79d5&amp;color=0,0,0&amp;vtp=1&amp;bbb=1&amp;hb=1"/>
          <p:cNvSpPr/>
          <p:nvPr/>
        </p:nvSpPr>
        <p:spPr>
          <a:xfrm>
            <a:off x="612648" y="1135253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茶馆（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节选）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舍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第二幕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时间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与前幕相隔十余年,现在是袁世凯死后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,帝国主义指使中国军阀进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行割据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、时时发动内战的时候。初夏,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上午。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地点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同前幕。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4f445f2e?pid=8d33e79d5&amp;color=0,0,0&amp;vtp=1&amp;bbb=1&amp;hb=1"/>
          <p:cNvSpPr/>
          <p:nvPr/>
        </p:nvSpPr>
        <p:spPr>
          <a:xfrm>
            <a:off x="612648" y="468000"/>
            <a:ext cx="10963656" cy="5668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幕启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：北京城内的大茶馆已相继关了门。“裕泰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”是硕果仅存的一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,可是为避免被淘汰,它已改变了样子与作风。现在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,它的前部仍然卖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,后部却改成了公寓。茶座也大加改良:一律是小桌与藤椅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，桌上铺着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浅绿桌布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。墙上的“醉八仙”大画，连财神龛,均已撤去,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代以时装美人—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外国香烟公司的广告画。“莫谈国事”的纸条可是保存了下来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字写得更大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。王利发真像个“圣之时者也”,不但没使“裕泰”灭亡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,而且使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它有了新的发展。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因为修理门面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,茶馆停了几天营业，预备明天开张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。王淑芬正和李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三忙着布置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,把桌椅移了又移，摆了又摆,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以期尽善尽美。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王淑芬梳时兴的圆髻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而李三还带着小辫儿。</a:t>
            </a:r>
            <a:endParaRPr lang="en-US" altLang="zh-CN" sz="2800" dirty="0"/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二三学生由后面来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,与他们打招呼,出去。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#1.8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4f445f2e?pid=8d33e79d5&amp;color=0,0,0&amp;vtp=1&amp;bt=1&amp;bbb=1&amp;hb=1"/>
          <p:cNvSpPr/>
          <p:nvPr/>
        </p:nvSpPr>
        <p:spPr>
          <a:xfrm>
            <a:off x="612648" y="468000"/>
            <a:ext cx="10963656" cy="508914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王淑芬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（看李三的辫子碍事）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咱们的茶馆改了良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你的小辫儿也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该剪了吧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?李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越改越凉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冰凉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王淑芬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也不能那么说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三爷你看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听说西直门的德泰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北新桥的广泰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鼓楼前的天泰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这些大茶馆全先后脚儿关了门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只有咱们裕泰还开着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不是因为拴子的爸爸懂得改良吗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皇上没啦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总算大改良吧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可是改来改去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袁世凯还是要当皇上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袁世凯死后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天下大乱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今儿个打炮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明儿个关城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我还留着我的小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辫儿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万一把皇上改回来呢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4f445f2e?pid=8d33e79d5&amp;color=0,0,0&amp;vtp=1&amp;bt=1&amp;bbb=1&amp;hb=1"/>
          <p:cNvSpPr/>
          <p:nvPr/>
        </p:nvSpPr>
        <p:spPr>
          <a:xfrm>
            <a:off x="612648" y="468000"/>
            <a:ext cx="10963656" cy="50901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王淑芬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别顽固啦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人家给咱们改了民国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咱们还能不随着走吗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咱们这么一收拾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不比以前干净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专招待文明人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不更体面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你要还带着小辫儿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看着多么不顺眼哪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你觉得不顺眼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我还不顺心呢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王淑芬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你不顺心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你还不明白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前面茶馆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后面公寓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全仗着掌柜的跟我两个人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论怎么说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也忙不过来呀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王淑芬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前面的事归他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后面的事不是还有我帮助你吗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#2.7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4f445f2e?pid=8d33e79d5&amp;color=0,0,0&amp;vtp=1&amp;bt=1&amp;bbb=1&amp;hb=1"/>
          <p:cNvSpPr/>
          <p:nvPr/>
        </p:nvSpPr>
        <p:spPr>
          <a:xfrm>
            <a:off x="612648" y="468000"/>
            <a:ext cx="10963656" cy="44424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就算有你帮助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打扫二十来间屋子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伺候二十多人的伙食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还要沏茶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灌水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买东西送信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问问你自己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受得了受不了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王淑芬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你说得对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这兵荒马乱的年月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咱们都得忍着点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我干不了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天天睡四五个钟头的觉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谁也不是铁打的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王淑芬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这年月谁也舒服不了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你等着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大拴子暑假就高小毕业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二拴子也快长起来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他们一有用处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咱们可就清闲点啦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从老王掌柜在世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你就帮助我们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老朋友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老伙计啦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#2.11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4f445f2e?pid=8d33e79d5&amp;color=0,0,0&amp;vtp=1&amp;bt=1&amp;bbb=1&amp;hb=1"/>
          <p:cNvSpPr/>
          <p:nvPr/>
        </p:nvSpPr>
        <p:spPr>
          <a:xfrm>
            <a:off x="612648" y="466344"/>
            <a:ext cx="10963656" cy="5718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王利发老气横秋地从后面进来。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老伙计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二十多年了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他们可给我涨过工钱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什么都改良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钱不跟着改良呢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王利发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你这是什么话呀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咱们的买卖要是越做越好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我能不给你涨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工钱吗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明天咱们开张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取个吉利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先别吵嘴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就这么办吧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riɡht?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就这么办啦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不改我的良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我干不下去啦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后面叫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:李三!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李三!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王利发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崔先生叫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你快去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咱们的事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有工夫再细研究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#3.6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9d7dcfba?pid=cfe98945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000" dirty="0"/>
          </a:p>
        </p:txBody>
      </p:sp>
      <p:pic>
        <p:nvPicPr>
          <p:cNvPr id="3" name="P_5_BD#bfae69264?htil=1&amp;pid=f9d7dcfba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2912" y="1281557"/>
            <a:ext cx="1984248" cy="268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bfae69264?htil=1&amp;pid=f9d7dcfba&amp;color=0,0,0&amp;vtp=1&amp;bbb=1&amp;hb=1&amp;hs=1"/>
          <p:cNvSpPr/>
          <p:nvPr/>
        </p:nvSpPr>
        <p:spPr>
          <a:xfrm>
            <a:off x="612648" y="1135253"/>
            <a:ext cx="8851392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老舍（1899—1966），原名舒庆春，字舍予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现代小说家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、剧作家。生于北京，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毕业于北京师范学校。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1924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年赴英任教并开始创作，1930年回国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，后在多所大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学任教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。因创作《龙须沟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》获得北京市人民政府授予的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人民艺术家”荣誉称号。</a:t>
            </a:r>
            <a:endParaRPr lang="en-US" altLang="zh-CN" sz="2800" dirty="0"/>
          </a:p>
        </p:txBody>
      </p:sp>
      <p:sp>
        <p:nvSpPr>
          <p:cNvPr id="5" name="P_5_BD#bfae69264?pid=f9d7dcfba&amp;color=0,0,0&amp;vtp=1&amp;bbb=1&amp;hb=1&amp;hs=1"/>
          <p:cNvSpPr/>
          <p:nvPr/>
        </p:nvSpPr>
        <p:spPr>
          <a:xfrm>
            <a:off x="612648" y="4338828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老舍于1957年发表的《茶馆》代表了其话剧创作的最高成就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能体现其话剧的风格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。老舍的作品多以市民生活为题材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，文风幽默通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4f445f2e?pid=8d33e79d5&amp;color=0,0,0&amp;vtp=1&amp;bt=1&amp;bbb=1&amp;hb=1"/>
          <p:cNvSpPr/>
          <p:nvPr/>
        </p:nvSpPr>
        <p:spPr>
          <a:xfrm>
            <a:off x="612648" y="468000"/>
            <a:ext cx="10963656" cy="562571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王淑芬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昨天就关了城门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今儿个还说不定关不关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这里的事交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给掌柜的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你去买点菜吧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别的不说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咸菜总得买下点呀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后面又叫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:李三!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李三!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后边叫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前边催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把我劈成两半儿好不好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愤愤地往后走）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王利发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拴子的妈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他岁数大了点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你可得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王淑芬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他抱怨了大半天了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可是抱怨得对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当着他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我不便直说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可得说实话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咱们得添人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王利发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添人得给工钱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咱们赚得出来吗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我要是会干别的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可是还开茶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我是孙子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#3.12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4f445f2e?pid=8d33e79d5&amp;color=0,0,0&amp;vtp=1&amp;bt=1&amp;bbb=1&amp;hb=1"/>
          <p:cNvSpPr/>
          <p:nvPr/>
        </p:nvSpPr>
        <p:spPr>
          <a:xfrm>
            <a:off x="612648" y="466344"/>
            <a:ext cx="10963656" cy="57329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远处隐隐有炮声。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王利发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又开炮了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明天开得了张才怪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这是怎么说的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王淑芬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明白人别说糊涂话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开炮是我闹的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王利发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别再瞎扯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干活儿去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王淑芬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早晚不是累死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就得叫炮轰死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我看透了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慢慢地往后边走）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王利发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（温和了些）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拴子的妈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甭害怕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开过多少回炮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一回也没打死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咱们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北京城是宝地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王淑芬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老跳到嗓子眼里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宝地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我给三爷拿菜钱去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下）</a:t>
            </a:r>
            <a:endParaRPr lang="en-US" altLang="zh-CN" sz="2800" dirty="0"/>
          </a:p>
          <a:p>
            <a:pPr algn="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#3.20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4f445f2e?pid=8d33e79d5&amp;color=0,0,0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名师赏评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节选部分以民国初年军阀混战为时代背景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以裕泰茶馆为切入点，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展现社会沧桑巨变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。从其他茶馆关门、裕泰被迫转型，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足见时代艰难。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通过王淑芬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、李三、王利发的对话，生动塑造了人物形象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，如李三抱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怨活重钱少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，王利发无奈周旋，王淑芬尽力调和。语言鲜活，如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“越改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，冰凉”，讽刺辛辣。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文中对远处炮声的描写渲染了社会的动荡，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深刻揭示了社会矛盾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，表现了小人物在时代洪流中的挣扎。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061222c2?pid=f0603c0e2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三、读写结合</a:t>
            </a:r>
            <a:endParaRPr lang="en-US" altLang="zh-CN" sz="3000" dirty="0"/>
          </a:p>
        </p:txBody>
      </p:sp>
      <p:sp>
        <p:nvSpPr>
          <p:cNvPr id="3" name="QB_6_BD.106_1#fdf1af7d6?pid=8061222c2&amp;color=0,0,0&amp;vtp=1&amp;bbb=1&amp;hb=1"/>
          <p:cNvSpPr/>
          <p:nvPr/>
        </p:nvSpPr>
        <p:spPr>
          <a:xfrm>
            <a:off x="612648" y="1135253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《茶馆》第一幕中，常四爷看到刘麻子贩卖人口及乡妇卖女儿，说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spc="-5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我看哪，大清国要完！”请以刘麻子的视角，写一段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100个字左右的内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心独白回应常四爷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。需贴合人物性格，体现第一幕的时代背景。（10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9_2#fdf1af7d6?pid=8061222c2&amp;color=0,0,0&amp;vtp=1&amp;bt=1&amp;bbb=1&amp;hb=1&amp;hltap=1"/>
          <p:cNvSpPr/>
          <p:nvPr/>
        </p:nvSpPr>
        <p:spPr>
          <a:xfrm>
            <a:off x="612648" y="4934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08_1#fdf1af7d6?pid=8061222c2&amp;color=0,0,0&amp;vtp=1&amp;bt=1&amp;bbb=1&amp;hb=1&amp;hla=1"/>
          <p:cNvSpPr/>
          <p:nvPr/>
        </p:nvSpPr>
        <p:spPr>
          <a:xfrm>
            <a:off x="612648" y="46800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示例）哼，常四爷，你懂啥！这大清国完不完，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我可管不着。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这年头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，有银子赚才是真的。我倒腾人口，也是各取所需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。这世道乱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糟糟的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，大家都在找活路，我不过是从中牵个线。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你说大清国要完，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可我瞅着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，只要有人想卖，有人想买，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我这买卖就黄不了。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以刘麻子的视角回应常四爷4分，内心独白贴合人物性格4分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，体现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第一幕的时代背景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bfae69264?pid=f9d7dcfba&amp;color=0,0,0&amp;vtp=1&amp;bbb=1&amp;hb=1"/>
          <p:cNvSpPr/>
          <p:nvPr/>
        </p:nvSpPr>
        <p:spPr>
          <a:xfrm>
            <a:off x="612648" y="468000"/>
            <a:ext cx="10963656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，反映时代变迁，对中国文化发展起到促进作用。老舍以小说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作著称于世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，在散文、诗歌等方面也取得了卓越的成就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。老舍的作品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语言通俗易懂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，幽默诙谐，具有较强的北京韵味。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：小说《老张的哲学》《赵子曰》《二马》《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骆驼祥子》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四世同堂》《我这一辈子》，话剧《龙须沟》《茶馆》。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7b5e4ba0?pid=cfe98945c&amp;color=0,0,0&amp;vtp=1&amp;bt=1&amp;bbb=1"/>
          <p:cNvSpPr/>
          <p:nvPr/>
        </p:nvSpPr>
        <p:spPr>
          <a:xfrm>
            <a:off x="612648" y="466344"/>
            <a:ext cx="10963656" cy="51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000" dirty="0"/>
          </a:p>
        </p:txBody>
      </p:sp>
      <p:sp>
        <p:nvSpPr>
          <p:cNvPr id="3" name="P_5_BD#8275bb6e5?pid=f7b5e4ba0&amp;color=0,0,0&amp;vtp=1&amp;bbb=1&amp;hb=1"/>
          <p:cNvSpPr/>
          <p:nvPr/>
        </p:nvSpPr>
        <p:spPr>
          <a:xfrm>
            <a:off x="612648" y="1050544"/>
            <a:ext cx="10963656" cy="515194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《茶馆》创作于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1956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年，当时中华人民共和国成立不久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，各项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事业蓬勃发展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，文化领域也迎来了新的机遇。1956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毛泽东提出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百花齐放，百家争鸣”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的方针，鼓励作家深入生活，记录时代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。老舍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有感于时代变迁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想通过文学作品探寻社会发展脉络。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他选择戊戌变法失败后的清朝末年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袁世凯死后的军阀混战时代、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抗战胜利后国民党反动统治行将崩溃之时三个历史时期，通过裕泰茶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馆的兴衰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，串联起老北京众生相。在旧时代，社会黑暗腐朽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，民不聊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。老舍借此表达对旧制度的批判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，展现中国从苦难走向新生的必然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趋势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，激励人们珍惜新时代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，也为后人了解往昔社会提供了生动的文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学样本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914ff6a4?pid=cfe98945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000" dirty="0"/>
          </a:p>
        </p:txBody>
      </p:sp>
      <p:sp>
        <p:nvSpPr>
          <p:cNvPr id="3" name="P_5_BD#8c2b41abb?pid=0914ff6a4&amp;color=0,0,0&amp;vtp=1&amp;bbb=1&amp;hb=1"/>
          <p:cNvSpPr/>
          <p:nvPr/>
        </p:nvSpPr>
        <p:spPr>
          <a:xfrm>
            <a:off x="612648" y="1135253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中国现当代戏剧发展概述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中国现当代戏剧始于二十世纪初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，受“五四”运动影响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，西方戏剧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，催生了以批判传统、反映现实为特点的“新剧”（话剧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）。胡适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《终身大事》是第一部白话话剧，曹禺的《雷雨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》则标志着现实主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义戏剧的成熟。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中华人民共和国成立后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戏剧以革命历史题材和现实题材为主，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强调政治性和教育功能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，老舍的《茶馆》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是这一时期的代表作。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14057</Words>
  <Application>WPS 演示</Application>
  <PresentationFormat>宽屏</PresentationFormat>
  <Paragraphs>854</Paragraphs>
  <Slides>64</Slides>
  <Notes>60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64</vt:i4>
      </vt:variant>
    </vt:vector>
  </HeadingPairs>
  <TitlesOfParts>
    <vt:vector size="79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Calibri</vt:lpstr>
      <vt:lpstr>Arial Unicode MS</vt:lpstr>
      <vt:lpstr>等线</vt:lpstr>
      <vt:lpstr>Calibri</vt:lpstr>
      <vt:lpstr>楷体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2025-07-25T02:34:00Z</dcterms:created>
  <dcterms:modified xsi:type="dcterms:W3CDTF">2025-09-04T02:29:59Z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19913972D93149DDA20B91412D4E036C_12</vt:lpwstr>
  </property>
  <property fmtid="{D5CDD505-2E9C-101B-9397-08002B2CF9AE}" pid="3" name="KSOProductBuildVer">
    <vt:lpwstr>2052-12.1.0.22529</vt:lpwstr>
  </property>
</Properties>
</file>